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378" r:id="rId2"/>
    <p:sldId id="435" r:id="rId3"/>
    <p:sldId id="419" r:id="rId4"/>
    <p:sldId id="421" r:id="rId5"/>
    <p:sldId id="436" r:id="rId6"/>
    <p:sldId id="422" r:id="rId7"/>
    <p:sldId id="423" r:id="rId8"/>
    <p:sldId id="424" r:id="rId9"/>
    <p:sldId id="425" r:id="rId10"/>
    <p:sldId id="426" r:id="rId11"/>
    <p:sldId id="432" r:id="rId12"/>
    <p:sldId id="43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09" userDrawn="1">
          <p15:clr>
            <a:srgbClr val="A4A3A4"/>
          </p15:clr>
        </p15:guide>
        <p15:guide id="4" pos="1519" userDrawn="1">
          <p15:clr>
            <a:srgbClr val="A4A3A4"/>
          </p15:clr>
        </p15:guide>
        <p15:guide id="5" pos="4649" userDrawn="1">
          <p15:clr>
            <a:srgbClr val="A4A3A4"/>
          </p15:clr>
        </p15:guide>
        <p15:guide id="6" pos="748" userDrawn="1">
          <p15:clr>
            <a:srgbClr val="A4A3A4"/>
          </p15:clr>
        </p15:guide>
        <p15:guide id="7" pos="1927" userDrawn="1">
          <p15:clr>
            <a:srgbClr val="A4A3A4"/>
          </p15:clr>
        </p15:guide>
        <p15:guide id="8" pos="3107" userDrawn="1">
          <p15:clr>
            <a:srgbClr val="A4A3A4"/>
          </p15:clr>
        </p15:guide>
        <p15:guide id="9" orient="horz" pos="2028" userDrawn="1">
          <p15:clr>
            <a:srgbClr val="A4A3A4"/>
          </p15:clr>
        </p15:guide>
        <p15:guide id="10" orient="horz" pos="940" userDrawn="1">
          <p15:clr>
            <a:srgbClr val="A4A3A4"/>
          </p15:clr>
        </p15:guide>
        <p15:guide id="11" orient="horz" pos="2890">
          <p15:clr>
            <a:srgbClr val="A4A3A4"/>
          </p15:clr>
        </p15:guide>
        <p15:guide id="12" orient="horz" pos="2346">
          <p15:clr>
            <a:srgbClr val="A4A3A4"/>
          </p15:clr>
        </p15:guide>
        <p15:guide id="13" orient="horz" pos="552">
          <p15:clr>
            <a:srgbClr val="A4A3A4"/>
          </p15:clr>
        </p15:guide>
        <p15:guide id="14" orient="horz" pos="1892">
          <p15:clr>
            <a:srgbClr val="A4A3A4"/>
          </p15:clr>
        </p15:guide>
        <p15:guide id="15" pos="3969">
          <p15:clr>
            <a:srgbClr val="A4A3A4"/>
          </p15:clr>
        </p15:guide>
        <p15:guide id="16" pos="4105">
          <p15:clr>
            <a:srgbClr val="A4A3A4"/>
          </p15:clr>
        </p15:guide>
        <p15:guide id="17" pos="16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0C0"/>
    <a:srgbClr val="9FE6FF"/>
    <a:srgbClr val="FFF3C1"/>
    <a:srgbClr val="FFDB43"/>
    <a:srgbClr val="FEB344"/>
    <a:srgbClr val="FFE267"/>
    <a:srgbClr val="F1FEB0"/>
    <a:srgbClr val="FFCC00"/>
    <a:srgbClr val="064BB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FE3FF1-E490-47A8-91FB-B1C6062CB351}">
  <a:tblStyle styleId="{0CFE3FF1-E490-47A8-91FB-B1C6062CB35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5833" autoAdjust="0"/>
  </p:normalViewPr>
  <p:slideViewPr>
    <p:cSldViewPr>
      <p:cViewPr>
        <p:scale>
          <a:sx n="110" d="100"/>
          <a:sy n="110" d="100"/>
        </p:scale>
        <p:origin x="-294" y="72"/>
      </p:cViewPr>
      <p:guideLst>
        <p:guide orient="horz" pos="1257"/>
        <p:guide orient="horz" pos="2709"/>
        <p:guide orient="horz" pos="2028"/>
        <p:guide orient="horz" pos="940"/>
        <p:guide orient="horz" pos="2890"/>
        <p:guide orient="horz" pos="2346"/>
        <p:guide orient="horz" pos="552"/>
        <p:guide orient="horz" pos="1892"/>
        <p:guide pos="2880"/>
        <p:guide pos="1519"/>
        <p:guide pos="4649"/>
        <p:guide pos="748"/>
        <p:guide pos="1927"/>
        <p:guide pos="3107"/>
        <p:guide pos="3969"/>
        <p:guide pos="4105"/>
        <p:guide pos="1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495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692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91369" y="699542"/>
            <a:ext cx="7561262" cy="28083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91369" y="3652594"/>
            <a:ext cx="3636615" cy="1007388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3652594"/>
            <a:ext cx="3636615" cy="1007388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820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/>
          <a:p>
            <a:endParaRPr lang="uk-UA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56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510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1920" y="195486"/>
            <a:ext cx="1440160" cy="504825"/>
          </a:xfrm>
        </p:spPr>
        <p:txBody>
          <a:bodyPr/>
          <a:lstStyle>
            <a:lvl1pPr>
              <a:defRPr sz="90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736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51920" y="195486"/>
            <a:ext cx="1440160" cy="504825"/>
          </a:xfrm>
        </p:spPr>
        <p:txBody>
          <a:bodyPr/>
          <a:lstStyle>
            <a:lvl1pPr>
              <a:defRPr sz="90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32040" y="1203598"/>
            <a:ext cx="3744416" cy="2446824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1377" y="1203598"/>
            <a:ext cx="3744416" cy="2446824"/>
          </a:xfrm>
        </p:spPr>
        <p:txBody>
          <a:bodyPr wrap="square" lIns="0" tIns="0" rIns="0" bIns="0">
            <a:noAutofit/>
          </a:bodyPr>
          <a:lstStyle>
            <a:lvl1pPr>
              <a:buNone/>
              <a:defRPr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8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02146 w 344965"/>
              <a:gd name="connsiteY5" fmla="*/ 38 h 183798"/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40679 w 344965"/>
              <a:gd name="connsiteY5" fmla="*/ 38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3798" extrusionOk="0">
                <a:moveTo>
                  <a:pt x="108804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40679" y="38"/>
                </a:lnTo>
              </a:path>
            </a:pathLst>
          </a:custGeom>
          <a:noFill/>
          <a:ln w="98425" cap="sq" cmpd="sng">
            <a:solidFill>
              <a:srgbClr val="FFC000"/>
            </a:solidFill>
            <a:prstDash val="solid"/>
            <a:miter lim="800000"/>
            <a:headEnd type="none" w="lg" len="lg"/>
            <a:tailEnd type="none" w="lg" len="lg"/>
          </a:ln>
        </p:spPr>
      </p:sp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71550"/>
            <a:ext cx="6480720" cy="4853322"/>
          </a:xfrm>
          <a:prstGeom prst="rect">
            <a:avLst/>
          </a:prstGeom>
        </p:spPr>
      </p:pic>
      <p:sp>
        <p:nvSpPr>
          <p:cNvPr id="5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59794" y="987574"/>
            <a:ext cx="4824412" cy="30241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59832" y="321093"/>
            <a:ext cx="3096344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109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02146 w 344965"/>
              <a:gd name="connsiteY5" fmla="*/ 38 h 183798"/>
              <a:gd name="connsiteX0" fmla="*/ 108804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5" fmla="*/ 240679 w 344965"/>
              <a:gd name="connsiteY5" fmla="*/ 38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3798" extrusionOk="0">
                <a:moveTo>
                  <a:pt x="108804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40679" y="38"/>
                </a:lnTo>
              </a:path>
            </a:pathLst>
          </a:custGeom>
          <a:noFill/>
          <a:ln w="98425" cap="sq" cmpd="sng">
            <a:solidFill>
              <a:srgbClr val="FFC000"/>
            </a:solidFill>
            <a:prstDash val="solid"/>
            <a:miter lim="800000"/>
            <a:headEnd type="none" w="lg" len="lg"/>
            <a:tailEnd type="none" w="lg" len="lg"/>
          </a:ln>
        </p:spPr>
      </p:sp>
      <p:grpSp>
        <p:nvGrpSpPr>
          <p:cNvPr id="6" name="Group 5"/>
          <p:cNvGrpSpPr/>
          <p:nvPr userDrawn="1"/>
        </p:nvGrpSpPr>
        <p:grpSpPr>
          <a:xfrm>
            <a:off x="1475655" y="483518"/>
            <a:ext cx="6192690" cy="4822260"/>
            <a:chOff x="2391639" y="1385848"/>
            <a:chExt cx="4360719" cy="3395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639" y="1385848"/>
              <a:ext cx="4360719" cy="33957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57499" y="1733550"/>
              <a:ext cx="3429000" cy="1981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37227" y="987574"/>
            <a:ext cx="4869548" cy="280323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59832" y="321093"/>
            <a:ext cx="3096344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99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grpSp>
        <p:nvGrpSpPr>
          <p:cNvPr id="5" name="Group 4"/>
          <p:cNvGrpSpPr/>
          <p:nvPr userDrawn="1"/>
        </p:nvGrpSpPr>
        <p:grpSpPr>
          <a:xfrm>
            <a:off x="1475655" y="483518"/>
            <a:ext cx="6192690" cy="4822260"/>
            <a:chOff x="2391639" y="1385848"/>
            <a:chExt cx="4360719" cy="3395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639" y="1385848"/>
              <a:ext cx="4360719" cy="33957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57499" y="1733550"/>
              <a:ext cx="3429000" cy="1981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137227" y="987574"/>
            <a:ext cx="4869548" cy="280323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35896" y="321093"/>
            <a:ext cx="1872208" cy="216024"/>
          </a:xfrm>
        </p:spPr>
        <p:txBody>
          <a:bodyPr wrap="square" lIns="0" tIns="0" rIns="0" bIns="0">
            <a:noAutofit/>
          </a:bodyPr>
          <a:lstStyle>
            <a:lvl1pPr algn="ctr">
              <a:buNone/>
              <a:defRPr sz="1100" b="1" cap="all" baseline="0">
                <a:solidFill>
                  <a:srgbClr val="FFC000"/>
                </a:solidFill>
                <a:latin typeface="+mn-lt"/>
              </a:defRPr>
            </a:lvl1pPr>
            <a:lvl2pPr>
              <a:buNone/>
              <a:defRPr>
                <a:solidFill>
                  <a:srgbClr val="FFC000"/>
                </a:solidFill>
                <a:latin typeface="+mn-lt"/>
              </a:defRPr>
            </a:lvl2pPr>
            <a:lvl3pPr>
              <a:defRPr>
                <a:solidFill>
                  <a:srgbClr val="FFC000"/>
                </a:solidFill>
                <a:latin typeface="+mn-lt"/>
              </a:defRPr>
            </a:lvl3pPr>
            <a:lvl4pPr>
              <a:defRPr>
                <a:solidFill>
                  <a:srgbClr val="FFC000"/>
                </a:solidFill>
                <a:latin typeface="+mn-lt"/>
              </a:defRPr>
            </a:lvl4pPr>
            <a:lvl5pPr>
              <a:defRPr>
                <a:solidFill>
                  <a:srgbClr val="FFC0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09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algn="ctr">
              <a:buNone/>
              <a:defRPr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75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73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9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7" r:id="rId3"/>
    <p:sldLayoutId id="2147483671" r:id="rId4"/>
    <p:sldLayoutId id="2147483672" r:id="rId5"/>
    <p:sldLayoutId id="2147483666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5.jpe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2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2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48.png"/><Relationship Id="rId5" Type="http://schemas.openxmlformats.org/officeDocument/2006/relationships/image" Target="../media/image27.png"/><Relationship Id="rId15" Type="http://schemas.openxmlformats.org/officeDocument/2006/relationships/image" Target="../media/image52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58.png"/><Relationship Id="rId10" Type="http://schemas.openxmlformats.org/officeDocument/2006/relationships/image" Target="../media/image33.png"/><Relationship Id="rId4" Type="http://schemas.openxmlformats.org/officeDocument/2006/relationships/image" Target="../media/image53.jpeg"/><Relationship Id="rId9" Type="http://schemas.openxmlformats.org/officeDocument/2006/relationships/image" Target="../media/image3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09644"/>
          </a:xfrm>
          <a:prstGeom prst="rect">
            <a:avLst/>
          </a:prstGeom>
        </p:spPr>
      </p:pic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8" name="Shape 41"/>
          <p:cNvSpPr/>
          <p:nvPr/>
        </p:nvSpPr>
        <p:spPr>
          <a:xfrm>
            <a:off x="251520" y="4011910"/>
            <a:ext cx="8640960" cy="864096"/>
          </a:xfrm>
          <a:custGeom>
            <a:avLst/>
            <a:gdLst>
              <a:gd name="connsiteX0" fmla="*/ 144041 w 344965"/>
              <a:gd name="connsiteY0" fmla="*/ 38 h 183798"/>
              <a:gd name="connsiteX1" fmla="*/ 0 w 344965"/>
              <a:gd name="connsiteY1" fmla="*/ 0 h 183798"/>
              <a:gd name="connsiteX2" fmla="*/ 0 w 344965"/>
              <a:gd name="connsiteY2" fmla="*/ 183798 h 183798"/>
              <a:gd name="connsiteX3" fmla="*/ 344965 w 344965"/>
              <a:gd name="connsiteY3" fmla="*/ 183798 h 183798"/>
              <a:gd name="connsiteX4" fmla="*/ 344965 w 344965"/>
              <a:gd name="connsiteY4" fmla="*/ 0 h 183798"/>
              <a:gd name="connsiteX0" fmla="*/ 0 w 344965"/>
              <a:gd name="connsiteY0" fmla="*/ 0 h 183798"/>
              <a:gd name="connsiteX1" fmla="*/ 0 w 344965"/>
              <a:gd name="connsiteY1" fmla="*/ 183798 h 183798"/>
              <a:gd name="connsiteX2" fmla="*/ 344965 w 344965"/>
              <a:gd name="connsiteY2" fmla="*/ 183798 h 183798"/>
              <a:gd name="connsiteX3" fmla="*/ 344965 w 344965"/>
              <a:gd name="connsiteY3" fmla="*/ 0 h 1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65" h="183798" extrusionOk="0">
                <a:moveTo>
                  <a:pt x="0" y="0"/>
                </a:move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257676" y="266701"/>
            <a:ext cx="625475" cy="954087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829407" y="4419273"/>
            <a:ext cx="3485187" cy="3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800" b="1" spc="140" dirty="0" smtClean="0">
                <a:solidFill>
                  <a:srgbClr val="595959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ВОЛОДИМИР ГРОЙСМАН</a:t>
            </a:r>
            <a:endParaRPr lang="ru-RU" sz="1800" b="1" spc="140" dirty="0">
              <a:solidFill>
                <a:srgbClr val="595959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51520" y="2903914"/>
            <a:ext cx="86409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ГОЛОВНІ</a:t>
            </a:r>
            <a:r>
              <a:rPr lang="en-US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3600" b="1" spc="140" dirty="0" smtClean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ЗАКОНОПРОЕКТИ </a:t>
            </a:r>
            <a:r>
              <a:rPr lang="en-US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3600" b="1" spc="140" dirty="0" smtClean="0">
                <a:solidFill>
                  <a:srgbClr val="FFCC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ОСЕНІ</a:t>
            </a:r>
            <a:endParaRPr lang="ru-RU" sz="3600" b="1" spc="140" dirty="0">
              <a:solidFill>
                <a:srgbClr val="FFCC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Шестиугольник 24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 rot="16200000">
            <a:off x="1376863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2530496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24500" y="850040"/>
            <a:ext cx="8291826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83910" y="1983991"/>
            <a:ext cx="159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Бізнес-клімат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7835" y="1777058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Охорона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інтелектуальної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власності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5320" y="1885717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Зростання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економіки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3926" y="3315637"/>
            <a:ext cx="13756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Ефективне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управління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державною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власністю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1447" y="3712054"/>
            <a:ext cx="1568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Приватизація</a:t>
            </a:r>
          </a:p>
        </p:txBody>
      </p:sp>
    </p:spTree>
    <p:extLst>
      <p:ext uri="{BB962C8B-B14F-4D97-AF65-F5344CB8AC3E}">
        <p14:creationId xmlns:p14="http://schemas.microsoft.com/office/powerpoint/2010/main" val="19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51520" y="850040"/>
            <a:ext cx="8424935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6200000">
            <a:off x="1376863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6200000">
            <a:off x="2530496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94587" y="1992501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Енергетика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2894" y="1995488"/>
            <a:ext cx="667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ЖКГ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89298" y="3558833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Сільське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господарство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6239" y="3588943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Захист 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екології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9"/>
          <p:cNvSpPr/>
          <p:nvPr/>
        </p:nvSpPr>
        <p:spPr>
          <a:xfrm>
            <a:off x="1434376" y="1762488"/>
            <a:ext cx="1635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Ефективність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державних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фінансів</a:t>
            </a:r>
          </a:p>
        </p:txBody>
      </p:sp>
    </p:spTree>
    <p:extLst>
      <p:ext uri="{BB962C8B-B14F-4D97-AF65-F5344CB8AC3E}">
        <p14:creationId xmlns:p14="http://schemas.microsoft.com/office/powerpoint/2010/main" val="25880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естиугольник 26"/>
          <p:cNvSpPr/>
          <p:nvPr/>
        </p:nvSpPr>
        <p:spPr>
          <a:xfrm rot="16200000">
            <a:off x="3721342" y="1398440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1313256" y="1334833"/>
            <a:ext cx="1756875" cy="1684971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6065821" y="1398440"/>
            <a:ext cx="1701316" cy="1613316"/>
          </a:xfrm>
          <a:prstGeom prst="hexagon">
            <a:avLst/>
          </a:prstGeom>
          <a:solidFill>
            <a:srgbClr val="9FE6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 rot="16200000">
            <a:off x="2513275" y="3048572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 rot="16200000">
            <a:off x="4912189" y="3074674"/>
            <a:ext cx="1701316" cy="1613316"/>
          </a:xfrm>
          <a:prstGeom prst="hexagon">
            <a:avLst/>
          </a:prstGeom>
          <a:solidFill>
            <a:srgbClr val="FFF3C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51520" y="850040"/>
            <a:ext cx="8640959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АКТИВНА ЗАКОНОДАВЧА </a:t>
            </a:r>
            <a:r>
              <a:rPr lang="ru-RU" sz="3600" b="1" spc="14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ОСІНЬ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975844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Децентралізація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28864" y="1846414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Реформа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держслужби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565422"/>
            <a:ext cx="1529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Правоохоронна </a:t>
            </a:r>
            <a:endParaRPr lang="uk-UA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діяльність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Прямоугольник 20"/>
          <p:cNvSpPr/>
          <p:nvPr/>
        </p:nvSpPr>
        <p:spPr>
          <a:xfrm>
            <a:off x="6207791" y="1945982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Соціальний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захист</a:t>
            </a:r>
            <a:endParaRPr lang="uk-UA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0010" y="3711545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4100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"/>
          <p:cNvSpPr>
            <a:spLocks/>
          </p:cNvSpPr>
          <p:nvPr/>
        </p:nvSpPr>
        <p:spPr bwMode="auto">
          <a:xfrm>
            <a:off x="6059883" y="2499742"/>
            <a:ext cx="2732513" cy="1140959"/>
          </a:xfrm>
          <a:custGeom>
            <a:avLst/>
            <a:gdLst>
              <a:gd name="T0" fmla="*/ 1095 w 1095"/>
              <a:gd name="T1" fmla="*/ 819 h 819"/>
              <a:gd name="T2" fmla="*/ 548 w 1095"/>
              <a:gd name="T3" fmla="*/ 0 h 819"/>
              <a:gd name="T4" fmla="*/ 0 w 1095"/>
              <a:gd name="T5" fmla="*/ 819 h 819"/>
              <a:gd name="T6" fmla="*/ 1095 w 1095"/>
              <a:gd name="T7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5" h="819">
                <a:moveTo>
                  <a:pt x="1095" y="819"/>
                </a:moveTo>
                <a:cubicBezTo>
                  <a:pt x="1095" y="819"/>
                  <a:pt x="638" y="671"/>
                  <a:pt x="548" y="0"/>
                </a:cubicBezTo>
                <a:cubicBezTo>
                  <a:pt x="458" y="671"/>
                  <a:pt x="0" y="819"/>
                  <a:pt x="0" y="819"/>
                </a:cubicBezTo>
                <a:lnTo>
                  <a:pt x="1095" y="8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4094398" y="2499742"/>
            <a:ext cx="2732512" cy="1140959"/>
          </a:xfrm>
          <a:custGeom>
            <a:avLst/>
            <a:gdLst>
              <a:gd name="T0" fmla="*/ 1095 w 1095"/>
              <a:gd name="T1" fmla="*/ 1054 h 1054"/>
              <a:gd name="T2" fmla="*/ 547 w 1095"/>
              <a:gd name="T3" fmla="*/ 0 h 1054"/>
              <a:gd name="T4" fmla="*/ 0 w 1095"/>
              <a:gd name="T5" fmla="*/ 1054 h 1054"/>
              <a:gd name="T6" fmla="*/ 1095 w 1095"/>
              <a:gd name="T7" fmla="*/ 1054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5" h="1054">
                <a:moveTo>
                  <a:pt x="1095" y="1054"/>
                </a:moveTo>
                <a:cubicBezTo>
                  <a:pt x="1095" y="1054"/>
                  <a:pt x="637" y="864"/>
                  <a:pt x="547" y="0"/>
                </a:cubicBezTo>
                <a:cubicBezTo>
                  <a:pt x="457" y="864"/>
                  <a:pt x="0" y="1054"/>
                  <a:pt x="0" y="1054"/>
                </a:cubicBezTo>
                <a:lnTo>
                  <a:pt x="1095" y="1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145018" y="2499742"/>
            <a:ext cx="2730022" cy="1140959"/>
          </a:xfrm>
          <a:custGeom>
            <a:avLst/>
            <a:gdLst>
              <a:gd name="T0" fmla="*/ 1094 w 1094"/>
              <a:gd name="T1" fmla="*/ 689 h 689"/>
              <a:gd name="T2" fmla="*/ 547 w 1094"/>
              <a:gd name="T3" fmla="*/ 0 h 689"/>
              <a:gd name="T4" fmla="*/ 0 w 1094"/>
              <a:gd name="T5" fmla="*/ 689 h 689"/>
              <a:gd name="T6" fmla="*/ 1094 w 1094"/>
              <a:gd name="T7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4" h="689">
                <a:moveTo>
                  <a:pt x="1094" y="689"/>
                </a:moveTo>
                <a:cubicBezTo>
                  <a:pt x="1094" y="689"/>
                  <a:pt x="637" y="565"/>
                  <a:pt x="547" y="0"/>
                </a:cubicBezTo>
                <a:cubicBezTo>
                  <a:pt x="457" y="565"/>
                  <a:pt x="0" y="689"/>
                  <a:pt x="0" y="689"/>
                </a:cubicBezTo>
                <a:lnTo>
                  <a:pt x="1094" y="6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51521" y="699542"/>
            <a:ext cx="8640960" cy="8640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ПРІОРИТЕТНИХ </a:t>
            </a:r>
            <a:r>
              <a:rPr lang="uk-UA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ПАКЕТІВ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ЗАКОНОПРОЕКТІВ </a:t>
            </a: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ОСЕНІ</a:t>
            </a: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348429" y="2499742"/>
            <a:ext cx="2730022" cy="1140959"/>
          </a:xfrm>
          <a:custGeom>
            <a:avLst/>
            <a:gdLst>
              <a:gd name="T0" fmla="*/ 1094 w 1094"/>
              <a:gd name="T1" fmla="*/ 1054 h 1054"/>
              <a:gd name="T2" fmla="*/ 547 w 1094"/>
              <a:gd name="T3" fmla="*/ 0 h 1054"/>
              <a:gd name="T4" fmla="*/ 0 w 1094"/>
              <a:gd name="T5" fmla="*/ 1054 h 1054"/>
              <a:gd name="T6" fmla="*/ 1094 w 1094"/>
              <a:gd name="T7" fmla="*/ 1054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4" h="1054">
                <a:moveTo>
                  <a:pt x="1094" y="1054"/>
                </a:moveTo>
                <a:cubicBezTo>
                  <a:pt x="1094" y="1054"/>
                  <a:pt x="637" y="864"/>
                  <a:pt x="547" y="0"/>
                </a:cubicBezTo>
                <a:cubicBezTo>
                  <a:pt x="457" y="864"/>
                  <a:pt x="0" y="1054"/>
                  <a:pt x="0" y="1054"/>
                </a:cubicBezTo>
                <a:lnTo>
                  <a:pt x="1094" y="1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1713440" y="2499742"/>
            <a:ext cx="1365011" cy="1140959"/>
          </a:xfrm>
          <a:custGeom>
            <a:avLst/>
            <a:gdLst>
              <a:gd name="T0" fmla="*/ 0 w 547"/>
              <a:gd name="T1" fmla="*/ 0 h 1054"/>
              <a:gd name="T2" fmla="*/ 0 w 547"/>
              <a:gd name="T3" fmla="*/ 1054 h 1054"/>
              <a:gd name="T4" fmla="*/ 547 w 547"/>
              <a:gd name="T5" fmla="*/ 1054 h 1054"/>
              <a:gd name="T6" fmla="*/ 0 w 547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1054">
                <a:moveTo>
                  <a:pt x="0" y="0"/>
                </a:moveTo>
                <a:cubicBezTo>
                  <a:pt x="0" y="1054"/>
                  <a:pt x="0" y="1054"/>
                  <a:pt x="0" y="1054"/>
                </a:cubicBezTo>
                <a:cubicBezTo>
                  <a:pt x="547" y="1054"/>
                  <a:pt x="547" y="1054"/>
                  <a:pt x="547" y="1054"/>
                </a:cubicBezTo>
                <a:cubicBezTo>
                  <a:pt x="547" y="1054"/>
                  <a:pt x="90" y="86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49739" y="3705875"/>
            <a:ext cx="195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Можуть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бути </a:t>
            </a:r>
            <a: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ухвалені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ru-RU" b="1" dirty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осені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96220" y="3705875"/>
            <a:ext cx="1728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Вперше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ОДНОЧАСНО</a:t>
            </a:r>
            <a:r>
              <a:rPr lang="ru-RU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знаходяться</a:t>
            </a:r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dirty="0" smtClean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Верховній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Раді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7406" y="3705875"/>
            <a:ext cx="161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Очікувані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громадянами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та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бізнесом</a:t>
            </a:r>
            <a:endParaRPr lang="ru-RU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5712" y="3705875"/>
            <a:ext cx="2074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Г</a:t>
            </a:r>
            <a:r>
              <a:rPr lang="ru-RU" b="1" dirty="0" err="1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отові</a:t>
            </a: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до </a:t>
            </a:r>
            <a:r>
              <a:rPr lang="ru-RU" b="1" dirty="0" err="1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розгляду</a:t>
            </a:r>
            <a:r>
              <a:rPr lang="ru-RU" b="1" dirty="0">
                <a:solidFill>
                  <a:srgbClr val="00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другому </a:t>
            </a:r>
            <a:r>
              <a:rPr lang="ru-RU" dirty="0" err="1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читанні</a:t>
            </a:r>
            <a:r>
              <a:rPr lang="ru-RU" dirty="0" smtClean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вже</a:t>
            </a:r>
            <a:r>
              <a:rPr lang="ru-RU" b="1" dirty="0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у </a:t>
            </a:r>
            <a:r>
              <a:rPr lang="ru-RU" b="1" dirty="0" err="1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вересні</a:t>
            </a:r>
            <a:r>
              <a:rPr lang="ru-RU" b="1" dirty="0" smtClean="0">
                <a:solidFill>
                  <a:srgbClr val="1E70C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ru-RU" b="1" dirty="0">
              <a:solidFill>
                <a:srgbClr val="1E70C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>
            <a:off x="3510029" y="2499742"/>
            <a:ext cx="1365011" cy="1140959"/>
          </a:xfrm>
          <a:custGeom>
            <a:avLst/>
            <a:gdLst>
              <a:gd name="T0" fmla="*/ 0 w 547"/>
              <a:gd name="T1" fmla="*/ 0 h 689"/>
              <a:gd name="T2" fmla="*/ 0 w 547"/>
              <a:gd name="T3" fmla="*/ 689 h 689"/>
              <a:gd name="T4" fmla="*/ 547 w 547"/>
              <a:gd name="T5" fmla="*/ 689 h 689"/>
              <a:gd name="T6" fmla="*/ 0 w 547"/>
              <a:gd name="T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689">
                <a:moveTo>
                  <a:pt x="0" y="0"/>
                </a:moveTo>
                <a:cubicBezTo>
                  <a:pt x="0" y="689"/>
                  <a:pt x="0" y="689"/>
                  <a:pt x="0" y="689"/>
                </a:cubicBezTo>
                <a:cubicBezTo>
                  <a:pt x="547" y="689"/>
                  <a:pt x="547" y="689"/>
                  <a:pt x="547" y="689"/>
                </a:cubicBezTo>
                <a:cubicBezTo>
                  <a:pt x="547" y="689"/>
                  <a:pt x="90" y="565"/>
                  <a:pt x="0" y="0"/>
                </a:cubicBezTo>
                <a:close/>
              </a:path>
            </a:pathLst>
          </a:custGeom>
          <a:solidFill>
            <a:srgbClr val="01010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5459409" y="2499742"/>
            <a:ext cx="1367501" cy="1140959"/>
          </a:xfrm>
          <a:custGeom>
            <a:avLst/>
            <a:gdLst>
              <a:gd name="T0" fmla="*/ 0 w 548"/>
              <a:gd name="T1" fmla="*/ 0 h 1054"/>
              <a:gd name="T2" fmla="*/ 0 w 548"/>
              <a:gd name="T3" fmla="*/ 1054 h 1054"/>
              <a:gd name="T4" fmla="*/ 548 w 548"/>
              <a:gd name="T5" fmla="*/ 1054 h 1054"/>
              <a:gd name="T6" fmla="*/ 0 w 548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" h="1054">
                <a:moveTo>
                  <a:pt x="0" y="0"/>
                </a:moveTo>
                <a:cubicBezTo>
                  <a:pt x="0" y="1054"/>
                  <a:pt x="0" y="1054"/>
                  <a:pt x="0" y="1054"/>
                </a:cubicBezTo>
                <a:cubicBezTo>
                  <a:pt x="548" y="1054"/>
                  <a:pt x="548" y="1054"/>
                  <a:pt x="548" y="1054"/>
                </a:cubicBezTo>
                <a:cubicBezTo>
                  <a:pt x="548" y="1054"/>
                  <a:pt x="90" y="86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7427386" y="2499742"/>
            <a:ext cx="1365011" cy="1140959"/>
          </a:xfrm>
          <a:custGeom>
            <a:avLst/>
            <a:gdLst>
              <a:gd name="T0" fmla="*/ 0 w 547"/>
              <a:gd name="T1" fmla="*/ 0 h 819"/>
              <a:gd name="T2" fmla="*/ 0 w 547"/>
              <a:gd name="T3" fmla="*/ 819 h 819"/>
              <a:gd name="T4" fmla="*/ 547 w 547"/>
              <a:gd name="T5" fmla="*/ 819 h 819"/>
              <a:gd name="T6" fmla="*/ 0 w 547"/>
              <a:gd name="T7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819">
                <a:moveTo>
                  <a:pt x="0" y="0"/>
                </a:moveTo>
                <a:cubicBezTo>
                  <a:pt x="0" y="819"/>
                  <a:pt x="0" y="819"/>
                  <a:pt x="0" y="819"/>
                </a:cubicBezTo>
                <a:cubicBezTo>
                  <a:pt x="547" y="819"/>
                  <a:pt x="547" y="819"/>
                  <a:pt x="547" y="819"/>
                </a:cubicBezTo>
                <a:cubicBezTo>
                  <a:pt x="547" y="819"/>
                  <a:pt x="90" y="671"/>
                  <a:pt x="0" y="0"/>
                </a:cubicBezTo>
                <a:close/>
              </a:path>
            </a:pathLst>
          </a:custGeom>
          <a:solidFill>
            <a:srgbClr val="01010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707654"/>
            <a:ext cx="1280973" cy="1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3059832" y="1496566"/>
            <a:ext cx="2513989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5004048" y="2859782"/>
            <a:ext cx="2736303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940152" y="1491630"/>
            <a:ext cx="2232248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7" y="1492250"/>
            <a:ext cx="2448271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ГОЛОВНІ ЗАКОНОПРОЕКТИ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ОСЕНІ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74898" y="1492250"/>
            <a:ext cx="2448272" cy="939879"/>
            <a:chOff x="874898" y="1492250"/>
            <a:chExt cx="2448272" cy="939879"/>
          </a:xfrm>
        </p:grpSpPr>
        <p:sp>
          <p:nvSpPr>
            <p:cNvPr id="102" name="TextBox 101"/>
            <p:cNvSpPr txBox="1"/>
            <p:nvPr/>
          </p:nvSpPr>
          <p:spPr>
            <a:xfrm>
              <a:off x="874898" y="1492250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ПЕНСІЙНА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№№ 6614 +6615,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6616, 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6617)</a:t>
              </a:r>
              <a:endParaRPr lang="ru-RU" sz="1000" b="1" dirty="0">
                <a:solidFill>
                  <a:srgbClr val="FFCC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4898" y="1924298"/>
              <a:ext cx="2448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Осучаснення існуючих пенсій </a:t>
              </a:r>
              <a:b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стабілізація солідарного </a:t>
              </a:r>
              <a:b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uk-UA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(першого) рівня пенсійної системи</a:t>
              </a:r>
              <a:endParaRPr lang="uk-UA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48225" y="1487855"/>
            <a:ext cx="2184215" cy="939879"/>
            <a:chOff x="3568956" y="1419622"/>
            <a:chExt cx="2184215" cy="939879"/>
          </a:xfrm>
        </p:grpSpPr>
        <p:sp>
          <p:nvSpPr>
            <p:cNvPr id="104" name="TextBox 103"/>
            <p:cNvSpPr txBox="1"/>
            <p:nvPr/>
          </p:nvSpPr>
          <p:spPr>
            <a:xfrm>
              <a:off x="3568956" y="1419622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МЕДИЧНА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№№ 6327 +6604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)</a:t>
              </a:r>
              <a:endParaRPr lang="ru-RU" sz="1000" b="1" dirty="0">
                <a:solidFill>
                  <a:srgbClr val="FFCC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68956" y="1851670"/>
              <a:ext cx="19524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Сучасна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модель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фінансування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охорони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здоров’я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в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якій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гроші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/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ходять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за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пацієнтом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6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82" y="4431210"/>
            <a:ext cx="423227" cy="84756"/>
          </a:xfrm>
          <a:prstGeom prst="rect">
            <a:avLst/>
          </a:prstGeom>
        </p:spPr>
      </p:pic>
      <p:cxnSp>
        <p:nvCxnSpPr>
          <p:cNvPr id="107" name="Straight Connector 4"/>
          <p:cNvCxnSpPr/>
          <p:nvPr/>
        </p:nvCxnSpPr>
        <p:spPr>
          <a:xfrm>
            <a:off x="0" y="4163372"/>
            <a:ext cx="522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25"/>
          <p:cNvSpPr/>
          <p:nvPr/>
        </p:nvSpPr>
        <p:spPr>
          <a:xfrm>
            <a:off x="693279" y="3824340"/>
            <a:ext cx="607020" cy="6070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9"/>
          <p:cNvSpPr/>
          <p:nvPr/>
        </p:nvSpPr>
        <p:spPr>
          <a:xfrm>
            <a:off x="507468" y="4111326"/>
            <a:ext cx="104092" cy="104092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5"/>
          <p:cNvGrpSpPr/>
          <p:nvPr/>
        </p:nvGrpSpPr>
        <p:grpSpPr>
          <a:xfrm>
            <a:off x="1403648" y="4111326"/>
            <a:ext cx="7740352" cy="104092"/>
            <a:chOff x="4582064" y="2906650"/>
            <a:chExt cx="7740352" cy="104092"/>
          </a:xfrm>
        </p:grpSpPr>
        <p:cxnSp>
          <p:nvCxnSpPr>
            <p:cNvPr id="111" name="Straight Connector 83"/>
            <p:cNvCxnSpPr/>
            <p:nvPr/>
          </p:nvCxnSpPr>
          <p:spPr>
            <a:xfrm>
              <a:off x="4639509" y="2958696"/>
              <a:ext cx="768290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3"/>
            <p:cNvSpPr/>
            <p:nvPr/>
          </p:nvSpPr>
          <p:spPr>
            <a:xfrm>
              <a:off x="4582064" y="2906650"/>
              <a:ext cx="104092" cy="104092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14" name="TextBox 113"/>
          <p:cNvSpPr txBox="1"/>
          <p:nvPr/>
        </p:nvSpPr>
        <p:spPr>
          <a:xfrm>
            <a:off x="651316" y="4011910"/>
            <a:ext cx="6959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9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вересня</a:t>
            </a:r>
            <a:endParaRPr lang="ru-RU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35896" y="3723878"/>
            <a:ext cx="1885518" cy="1427052"/>
            <a:chOff x="6287899" y="6504718"/>
            <a:chExt cx="6372000" cy="4822643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899" y="6504718"/>
              <a:ext cx="6372000" cy="4822643"/>
            </a:xfrm>
            <a:prstGeom prst="rect">
              <a:avLst/>
            </a:prstGeom>
          </p:spPr>
        </p:pic>
        <p:grpSp>
          <p:nvGrpSpPr>
            <p:cNvPr id="87" name="Группа 86"/>
            <p:cNvGrpSpPr>
              <a:grpSpLocks noChangeAspect="1"/>
            </p:cNvGrpSpPr>
            <p:nvPr/>
          </p:nvGrpSpPr>
          <p:grpSpPr>
            <a:xfrm>
              <a:off x="7847904" y="6851078"/>
              <a:ext cx="432000" cy="432000"/>
              <a:chOff x="7512770" y="6567264"/>
              <a:chExt cx="1440000" cy="1440000"/>
            </a:xfrm>
          </p:grpSpPr>
          <p:pic>
            <p:nvPicPr>
              <p:cNvPr id="88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770" y="6567264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2946" y="6819248"/>
                <a:ext cx="1044000" cy="1044000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>
              <a:grpSpLocks noChangeAspect="1"/>
            </p:cNvGrpSpPr>
            <p:nvPr/>
          </p:nvGrpSpPr>
          <p:grpSpPr>
            <a:xfrm>
              <a:off x="9072463" y="6851030"/>
              <a:ext cx="432000" cy="432000"/>
              <a:chOff x="8279904" y="6577859"/>
              <a:chExt cx="1440000" cy="1440000"/>
            </a:xfrm>
          </p:grpSpPr>
          <p:pic>
            <p:nvPicPr>
              <p:cNvPr id="91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9904" y="6577859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7210" y="6740816"/>
                <a:ext cx="1188000" cy="1188000"/>
              </a:xfrm>
              <a:prstGeom prst="rect">
                <a:avLst/>
              </a:prstGeom>
            </p:spPr>
          </p:pic>
        </p:grpSp>
        <p:grpSp>
          <p:nvGrpSpPr>
            <p:cNvPr id="93" name="Группа 92"/>
            <p:cNvGrpSpPr>
              <a:grpSpLocks noChangeAspect="1"/>
            </p:cNvGrpSpPr>
            <p:nvPr/>
          </p:nvGrpSpPr>
          <p:grpSpPr>
            <a:xfrm>
              <a:off x="8783960" y="7355086"/>
              <a:ext cx="432000" cy="432000"/>
              <a:chOff x="7955192" y="6711497"/>
              <a:chExt cx="1440000" cy="1440000"/>
            </a:xfrm>
          </p:grpSpPr>
          <p:pic>
            <p:nvPicPr>
              <p:cNvPr id="94" name="Picture 4" descr="D:\Windows\Загрузки\hexagonal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192" y="6711497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9368" y="6963465"/>
                <a:ext cx="936000" cy="936000"/>
              </a:xfrm>
              <a:prstGeom prst="rect">
                <a:avLst/>
              </a:prstGeom>
            </p:spPr>
          </p:pic>
        </p:grpSp>
        <p:grpSp>
          <p:nvGrpSpPr>
            <p:cNvPr id="96" name="Группа 95"/>
            <p:cNvGrpSpPr/>
            <p:nvPr/>
          </p:nvGrpSpPr>
          <p:grpSpPr>
            <a:xfrm>
              <a:off x="8495976" y="6851030"/>
              <a:ext cx="432000" cy="432000"/>
              <a:chOff x="7285767" y="6725838"/>
              <a:chExt cx="1440000" cy="1440000"/>
            </a:xfrm>
          </p:grpSpPr>
          <p:pic>
            <p:nvPicPr>
              <p:cNvPr id="97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285767" y="6725838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1791" y="6861230"/>
                <a:ext cx="1008000" cy="1008000"/>
              </a:xfrm>
              <a:prstGeom prst="rect">
                <a:avLst/>
              </a:prstGeom>
            </p:spPr>
          </p:pic>
        </p:grpSp>
        <p:grpSp>
          <p:nvGrpSpPr>
            <p:cNvPr id="99" name="Группа 98"/>
            <p:cNvGrpSpPr>
              <a:grpSpLocks noChangeAspect="1"/>
            </p:cNvGrpSpPr>
            <p:nvPr/>
          </p:nvGrpSpPr>
          <p:grpSpPr>
            <a:xfrm>
              <a:off x="8135888" y="7355086"/>
              <a:ext cx="432000" cy="432000"/>
              <a:chOff x="7386350" y="6630757"/>
              <a:chExt cx="1440000" cy="1440000"/>
            </a:xfrm>
          </p:grpSpPr>
          <p:pic>
            <p:nvPicPr>
              <p:cNvPr id="100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386350" y="6630757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4" y="6817783"/>
                <a:ext cx="1044000" cy="1044000"/>
              </a:xfrm>
              <a:prstGeom prst="rect">
                <a:avLst/>
              </a:prstGeom>
            </p:spPr>
          </p:pic>
        </p:grpSp>
      </p:grpSp>
      <p:grpSp>
        <p:nvGrpSpPr>
          <p:cNvPr id="122" name="Группа 121"/>
          <p:cNvGrpSpPr/>
          <p:nvPr/>
        </p:nvGrpSpPr>
        <p:grpSpPr>
          <a:xfrm>
            <a:off x="3741370" y="1491630"/>
            <a:ext cx="2311310" cy="939879"/>
            <a:chOff x="3568955" y="1419622"/>
            <a:chExt cx="2311310" cy="939879"/>
          </a:xfrm>
        </p:grpSpPr>
        <p:sp>
          <p:nvSpPr>
            <p:cNvPr id="123" name="TextBox 122"/>
            <p:cNvSpPr txBox="1"/>
            <p:nvPr/>
          </p:nvSpPr>
          <p:spPr>
            <a:xfrm>
              <a:off x="3568956" y="1419622"/>
              <a:ext cx="2184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ОСВІТНЯ РЕФОРМА </a:t>
              </a:r>
            </a:p>
            <a:p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3491-д)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68955" y="1851670"/>
              <a:ext cx="23113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Нові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принципи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навчання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управління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школами,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підвищення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престижності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професії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розвиток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інклюзивної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освіти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5369918" y="2859782"/>
            <a:ext cx="2802482" cy="939879"/>
            <a:chOff x="772432" y="1492250"/>
            <a:chExt cx="2802482" cy="939879"/>
          </a:xfrm>
        </p:grpSpPr>
        <p:sp>
          <p:nvSpPr>
            <p:cNvPr id="126" name="TextBox 125"/>
            <p:cNvSpPr txBox="1"/>
            <p:nvPr/>
          </p:nvSpPr>
          <p:spPr>
            <a:xfrm>
              <a:off x="874898" y="1492250"/>
              <a:ext cx="2250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МІЖНАРОДНІ СТАНДАРТИ ФІНЗВІТНОСТІ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4646-д)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72432" y="1924298"/>
              <a:ext cx="28024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Прозора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зрозуміла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фінзвітність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приватних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державних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компаній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для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іноземних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інвесторів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держави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громадськості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32" name="Рисунок 1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22" y="1552122"/>
            <a:ext cx="353297" cy="353297"/>
          </a:xfrm>
          <a:prstGeom prst="rect">
            <a:avLst/>
          </a:prstGeom>
        </p:spPr>
      </p:pic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62333" y="2618548"/>
            <a:ext cx="1992823" cy="793903"/>
          </a:xfrm>
          <a:prstGeom prst="bentConnector3">
            <a:avLst>
              <a:gd name="adj1" fmla="val 26858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rot="16200000" flipH="1">
            <a:off x="3044504" y="2226840"/>
            <a:ext cx="1656382" cy="1193678"/>
          </a:xfrm>
          <a:prstGeom prst="bentConnector3">
            <a:avLst>
              <a:gd name="adj1" fmla="val 35119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16200000" flipH="1">
            <a:off x="6110604" y="2041546"/>
            <a:ext cx="2107856" cy="2015736"/>
          </a:xfrm>
          <a:prstGeom prst="bentConnector3">
            <a:avLst>
              <a:gd name="adj1" fmla="val 26612"/>
            </a:avLst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Рисунок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80" y="1553988"/>
            <a:ext cx="365915" cy="365915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907036"/>
            <a:ext cx="328062" cy="328062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68" y="1495405"/>
            <a:ext cx="413789" cy="413789"/>
          </a:xfrm>
          <a:prstGeom prst="rect">
            <a:avLst/>
          </a:prstGeom>
        </p:spPr>
      </p:pic>
      <p:cxnSp>
        <p:nvCxnSpPr>
          <p:cNvPr id="155" name="Прямая соединительная линия 154"/>
          <p:cNvCxnSpPr/>
          <p:nvPr/>
        </p:nvCxnSpPr>
        <p:spPr>
          <a:xfrm>
            <a:off x="2143689" y="3363838"/>
            <a:ext cx="0" cy="720951"/>
          </a:xfrm>
          <a:prstGeom prst="line">
            <a:avLst/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300357" y="3363838"/>
            <a:ext cx="0" cy="720951"/>
          </a:xfrm>
          <a:prstGeom prst="line">
            <a:avLst/>
          </a:prstGeom>
          <a:ln w="19050">
            <a:solidFill>
              <a:srgbClr val="FFDB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918943" y="2856627"/>
            <a:ext cx="2376263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2381375" y="2856007"/>
            <a:ext cx="2262633" cy="939879"/>
            <a:chOff x="874897" y="1492250"/>
            <a:chExt cx="2262633" cy="939879"/>
          </a:xfrm>
        </p:grpSpPr>
        <p:sp>
          <p:nvSpPr>
            <p:cNvPr id="62" name="TextBox 61"/>
            <p:cNvSpPr txBox="1"/>
            <p:nvPr/>
          </p:nvSpPr>
          <p:spPr>
            <a:xfrm>
              <a:off x="874898" y="1492250"/>
              <a:ext cx="1962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ЕЛЕКТРОННІ ДОВІРЧІ </a:t>
              </a:r>
              <a:b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uk-UA" sz="1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ПОСЛУГИ  </a:t>
              </a:r>
              <a:r>
                <a:rPr lang="uk-UA" sz="1000" b="1" dirty="0" smtClean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(</a:t>
              </a:r>
              <a:r>
                <a:rPr lang="uk-UA" sz="1000" b="1" dirty="0">
                  <a:solidFill>
                    <a:srgbClr val="FFCC00"/>
                  </a:solidFill>
                  <a:latin typeface="+mj-lt"/>
                  <a:cs typeface="Arial" pitchFamily="34" charset="0"/>
                </a:rPr>
                <a:t>№ 4685)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74897" y="1924298"/>
              <a:ext cx="2262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Електронні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інструменти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ідентифікації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/>
              </a:r>
              <a:b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</a:br>
              <a:r>
                <a:rPr lang="ru-RU" sz="9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які</a:t>
              </a:r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полегшують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ведення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бізнесу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endParaRPr lang="ru-RU" sz="9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  <a:p>
              <a:r>
                <a:rPr lang="ru-RU" sz="9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та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вихід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міжнародний</a:t>
              </a:r>
              <a:r>
                <a:rPr lang="ru-RU" sz="9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900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рівень</a:t>
              </a:r>
              <a:endParaRPr lang="ru-RU" sz="9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427" y="2903881"/>
            <a:ext cx="365915" cy="3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ПЕНСІЙНА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РЕФОРМА</a:t>
            </a:r>
            <a:endParaRPr lang="en-US" sz="3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законопроекти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№№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6614 +6615, 6616, 6617 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317938" y="2131571"/>
            <a:ext cx="2843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>
                <a:solidFill>
                  <a:srgbClr val="1E70C0"/>
                </a:solidFill>
                <a:latin typeface="+mj-lt"/>
                <a:cs typeface="Arial" pitchFamily="34" charset="0"/>
              </a:rPr>
              <a:t>Зростання</a:t>
            </a:r>
            <a:r>
              <a:rPr lang="ru-RU" sz="1300" b="1" dirty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b="1" dirty="0" err="1">
                <a:solidFill>
                  <a:srgbClr val="1E70C0"/>
                </a:solidFill>
                <a:latin typeface="+mj-lt"/>
                <a:cs typeface="Arial" pitchFamily="34" charset="0"/>
              </a:rPr>
              <a:t>виплат</a:t>
            </a:r>
            <a:r>
              <a:rPr lang="ru-RU" sz="1300" b="1" dirty="0">
                <a:latin typeface="+mj-lt"/>
                <a:cs typeface="Arial" pitchFamily="34" charset="0"/>
              </a:rPr>
              <a:t> </a:t>
            </a:r>
            <a:r>
              <a:rPr lang="ru-RU" sz="1300" b="1" dirty="0" smtClean="0">
                <a:latin typeface="+mj-lt"/>
                <a:cs typeface="Arial" pitchFamily="34" charset="0"/>
              </a:rPr>
              <a:t/>
            </a:r>
            <a:br>
              <a:rPr lang="ru-RU" sz="1300" b="1" dirty="0" smtClean="0">
                <a:latin typeface="+mj-lt"/>
                <a:cs typeface="Arial" pitchFamily="34" charset="0"/>
              </a:rPr>
            </a:br>
            <a:r>
              <a:rPr lang="ru-RU" sz="1300" dirty="0" err="1" smtClean="0">
                <a:latin typeface="+mj-lt"/>
                <a:cs typeface="Arial" pitchFamily="34" charset="0"/>
              </a:rPr>
              <a:t>цьогоріч</a:t>
            </a:r>
            <a:r>
              <a:rPr lang="ru-RU" sz="1300" dirty="0" smtClean="0">
                <a:latin typeface="+mj-lt"/>
                <a:cs typeface="Arial" pitchFamily="34" charset="0"/>
              </a:rPr>
              <a:t> </a:t>
            </a:r>
            <a:r>
              <a:rPr lang="ru-RU" sz="1300" dirty="0" err="1">
                <a:latin typeface="+mj-lt"/>
                <a:cs typeface="Arial" pitchFamily="34" charset="0"/>
              </a:rPr>
              <a:t>торкнеться</a:t>
            </a:r>
            <a:r>
              <a:rPr lang="ru-RU" sz="1300" dirty="0">
                <a:latin typeface="+mj-lt"/>
                <a:cs typeface="Arial" pitchFamily="34" charset="0"/>
              </a:rPr>
              <a:t> </a:t>
            </a:r>
            <a:endParaRPr lang="en-US" sz="1300" dirty="0" smtClean="0">
              <a:latin typeface="+mj-lt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9</a:t>
            </a:r>
            <a:r>
              <a:rPr lang="ru-RU" sz="1300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1E70C0"/>
                </a:solidFill>
                <a:latin typeface="+mj-lt"/>
                <a:cs typeface="Arial" pitchFamily="34" charset="0"/>
              </a:rPr>
              <a:t>млн</a:t>
            </a:r>
            <a:r>
              <a:rPr lang="ru-RU" sz="1300" dirty="0">
                <a:solidFill>
                  <a:srgbClr val="1E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dirty="0" err="1" smtClean="0">
                <a:latin typeface="+mj-lt"/>
                <a:cs typeface="Arial" pitchFamily="34" charset="0"/>
              </a:rPr>
              <a:t>пенсіонерів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87203" y="2131571"/>
            <a:ext cx="2448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Осучаснення</a:t>
            </a:r>
            <a:r>
              <a:rPr lang="ru-RU" sz="13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300" dirty="0" smtClean="0">
                <a:latin typeface="+mj-lt"/>
                <a:cs typeface="Arial" pitchFamily="34" charset="0"/>
              </a:rPr>
              <a:t>(</a:t>
            </a:r>
            <a:r>
              <a:rPr lang="ru-RU" sz="1300" dirty="0" err="1" smtClean="0">
                <a:latin typeface="+mj-lt"/>
                <a:cs typeface="Arial" pitchFamily="34" charset="0"/>
              </a:rPr>
              <a:t>перерахунок</a:t>
            </a:r>
            <a:r>
              <a:rPr lang="ru-RU" sz="1300" dirty="0" smtClean="0">
                <a:latin typeface="+mj-lt"/>
                <a:cs typeface="Arial" pitchFamily="34" charset="0"/>
              </a:rPr>
              <a:t>) </a:t>
            </a:r>
            <a:r>
              <a:rPr lang="ru-RU" sz="1300" dirty="0" err="1" smtClean="0">
                <a:latin typeface="+mj-lt"/>
                <a:cs typeface="Arial" pitchFamily="34" charset="0"/>
              </a:rPr>
              <a:t>раніше</a:t>
            </a:r>
            <a:r>
              <a:rPr lang="ru-RU" sz="1300" dirty="0" smtClean="0">
                <a:latin typeface="+mj-lt"/>
                <a:cs typeface="Arial" pitchFamily="34" charset="0"/>
              </a:rPr>
              <a:t> </a:t>
            </a:r>
            <a:r>
              <a:rPr lang="ru-RU" sz="1300" dirty="0" err="1" smtClean="0">
                <a:latin typeface="+mj-lt"/>
                <a:cs typeface="Arial" pitchFamily="34" charset="0"/>
              </a:rPr>
              <a:t>призначених</a:t>
            </a:r>
            <a:r>
              <a:rPr lang="ru-RU" sz="1300" dirty="0" smtClean="0">
                <a:latin typeface="+mj-lt"/>
                <a:cs typeface="Arial" pitchFamily="34" charset="0"/>
              </a:rPr>
              <a:t> пенс</a:t>
            </a:r>
            <a:r>
              <a:rPr lang="uk-UA" sz="1300" dirty="0" err="1" smtClean="0">
                <a:latin typeface="+mj-lt"/>
                <a:cs typeface="Arial" pitchFamily="34" charset="0"/>
              </a:rPr>
              <a:t>ій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7450" y="3607445"/>
            <a:ext cx="27364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Пенсії переглядатимуться щорічно </a:t>
            </a:r>
            <a:r>
              <a:rPr lang="uk-UA" sz="1300" dirty="0" smtClean="0">
                <a:latin typeface="+mj-lt"/>
                <a:cs typeface="Arial" pitchFamily="34" charset="0"/>
              </a:rPr>
              <a:t>відповідно до змін середньої зарплати та інфляції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7763" y="3499723"/>
            <a:ext cx="2664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Скасовується </a:t>
            </a:r>
            <a:r>
              <a:rPr lang="uk-UA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15%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зниження пенсій </a:t>
            </a:r>
            <a:r>
              <a:rPr lang="uk-UA" sz="1300" dirty="0" smtClean="0">
                <a:latin typeface="+mj-lt"/>
                <a:cs typeface="Arial" pitchFamily="34" charset="0"/>
              </a:rPr>
              <a:t>тим,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хто продовжує працювати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pic>
        <p:nvPicPr>
          <p:cNvPr id="54" name="Picture 2" descr="D:\Windows\Загрузки\accoun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6434"/>
            <a:ext cx="583348" cy="5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D:\Windows\Загрузки\financial-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68" y="3697618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D:\Windows\Загрузки\wallet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651870"/>
            <a:ext cx="577414" cy="5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549812" y="2234713"/>
            <a:ext cx="637812" cy="492545"/>
            <a:chOff x="10800184" y="3812173"/>
            <a:chExt cx="2664296" cy="2263231"/>
          </a:xfrm>
        </p:grpSpPr>
        <p:grpSp>
          <p:nvGrpSpPr>
            <p:cNvPr id="58" name="Группа 57"/>
            <p:cNvGrpSpPr>
              <a:grpSpLocks noChangeAspect="1"/>
            </p:cNvGrpSpPr>
            <p:nvPr/>
          </p:nvGrpSpPr>
          <p:grpSpPr>
            <a:xfrm>
              <a:off x="10800184" y="3812173"/>
              <a:ext cx="2537932" cy="2263231"/>
              <a:chOff x="2308653" y="6030890"/>
              <a:chExt cx="1074707" cy="958383"/>
            </a:xfrm>
          </p:grpSpPr>
          <p:pic>
            <p:nvPicPr>
              <p:cNvPr id="60" name="Picture 3" descr="D:\Windows\Загрузки\old-folks-couple (1)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8653" y="6030890"/>
                <a:ext cx="939600" cy="93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D:\Windows\Загрузки\icon (21)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1360" y="6557273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4480" y="4618782"/>
              <a:ext cx="540000" cy="53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6" name="Прямая соединительная линия 65"/>
          <p:cNvCxnSpPr/>
          <p:nvPr/>
        </p:nvCxnSpPr>
        <p:spPr>
          <a:xfrm flipV="1">
            <a:off x="1178853" y="417705"/>
            <a:ext cx="6912100" cy="26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sp>
        <p:nvSpPr>
          <p:cNvPr id="82" name="Шестиугольник 81"/>
          <p:cNvSpPr/>
          <p:nvPr/>
        </p:nvSpPr>
        <p:spPr>
          <a:xfrm>
            <a:off x="539552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1" y="206446"/>
            <a:ext cx="397929" cy="3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cxnSp>
        <p:nvCxnSpPr>
          <p:cNvPr id="26" name="Прямая соединительная линия 25"/>
          <p:cNvCxnSpPr>
            <a:stCxn id="81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МЕДИЧНА РЕФОРМА </a:t>
            </a:r>
          </a:p>
          <a:p>
            <a:pPr algn="ctr">
              <a:lnSpc>
                <a:spcPts val="2300"/>
              </a:lnSpc>
            </a:pPr>
            <a:r>
              <a:rPr lang="ru-RU" sz="2000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законопроекти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№№ 6327 +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6604</a:t>
            </a:r>
            <a:endParaRPr lang="ru-RU" sz="2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187450" y="2121699"/>
            <a:ext cx="24484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Фінансування </a:t>
            </a:r>
            <a:b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медичної послуги</a:t>
            </a:r>
            <a:r>
              <a:rPr lang="uk-UA" sz="1300" dirty="0" smtClean="0">
                <a:latin typeface="+mj-lt"/>
                <a:cs typeface="Arial" pitchFamily="34" charset="0"/>
              </a:rPr>
              <a:t>,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а не </a:t>
            </a:r>
            <a:r>
              <a:rPr lang="uk-UA" sz="13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ліжко-місць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27762" y="2121699"/>
            <a:ext cx="2664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Державний гарантований пакет медичних послуг </a:t>
            </a:r>
            <a:b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та ліків, які громадяни отримають </a:t>
            </a:r>
            <a:r>
              <a:rPr lang="uk-UA" sz="1300" b="1" dirty="0" smtClean="0">
                <a:solidFill>
                  <a:srgbClr val="0071C5"/>
                </a:solidFill>
                <a:latin typeface="+mj-lt"/>
                <a:cs typeface="Arial" pitchFamily="34" charset="0"/>
              </a:rPr>
              <a:t>безкоштовно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7450" y="3468945"/>
            <a:ext cx="25204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Вільний вибір лікаря </a:t>
            </a:r>
            <a:b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та лікарень </a:t>
            </a:r>
            <a:r>
              <a:rPr lang="uk-UA" sz="1300" dirty="0" smtClean="0">
                <a:latin typeface="+mj-lt"/>
                <a:cs typeface="Arial" pitchFamily="34" charset="0"/>
              </a:rPr>
              <a:t>незалежно від місця реєстрації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7763" y="3468945"/>
            <a:ext cx="24783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Підвищення якості медичних послуг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для громадян 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80" name="Шестиугольник 79"/>
          <p:cNvSpPr/>
          <p:nvPr/>
        </p:nvSpPr>
        <p:spPr>
          <a:xfrm>
            <a:off x="2327072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05" y="300694"/>
            <a:ext cx="300751" cy="300780"/>
          </a:xfrm>
          <a:prstGeom prst="rect">
            <a:avLst/>
          </a:prstGeom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963" y="2146091"/>
            <a:ext cx="641683" cy="6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3561278"/>
            <a:ext cx="583348" cy="5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3558996"/>
            <a:ext cx="524922" cy="5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613" y="2139702"/>
            <a:ext cx="530014" cy="5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ОСВІТНЯ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РЕФОРМА</a:t>
            </a:r>
            <a:endParaRPr lang="en-US" sz="3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№ 3491-д </a:t>
            </a:r>
            <a:endParaRPr lang="ru-RU" sz="2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55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sp>
        <p:nvSpPr>
          <p:cNvPr id="54" name="Шестиугольник 53"/>
          <p:cNvSpPr/>
          <p:nvPr/>
        </p:nvSpPr>
        <p:spPr>
          <a:xfrm>
            <a:off x="4353511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05" y="218985"/>
            <a:ext cx="424929" cy="42497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300788" y="2239729"/>
            <a:ext cx="27364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dirty="0">
                <a:latin typeface="+mj-lt"/>
              </a:rPr>
              <a:t>Три рівні повної загальної середньої освіти</a:t>
            </a:r>
            <a:r>
              <a:rPr lang="uk-UA" sz="1300" b="1" dirty="0">
                <a:latin typeface="+mj-lt"/>
              </a:rPr>
              <a:t>,  </a:t>
            </a:r>
            <a:r>
              <a:rPr lang="uk-UA" sz="1300" b="1" dirty="0">
                <a:solidFill>
                  <a:srgbClr val="1E70C0"/>
                </a:solidFill>
                <a:latin typeface="+mj-lt"/>
              </a:rPr>
              <a:t>які </a:t>
            </a:r>
            <a:endParaRPr lang="uk-UA" sz="1300" b="1" dirty="0" smtClean="0">
              <a:solidFill>
                <a:srgbClr val="1E70C0"/>
              </a:solidFill>
              <a:latin typeface="+mj-lt"/>
            </a:endParaRPr>
          </a:p>
          <a:p>
            <a:pPr lvl="0"/>
            <a:r>
              <a:rPr lang="uk-UA" sz="1300" b="1" dirty="0" smtClean="0">
                <a:solidFill>
                  <a:srgbClr val="1E70C0"/>
                </a:solidFill>
                <a:latin typeface="+mj-lt"/>
              </a:rPr>
              <a:t>сприяють здобуттю професії</a:t>
            </a:r>
            <a:endParaRPr lang="ru-RU" sz="13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58420" y="3407390"/>
            <a:ext cx="3053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Більша автономія шкіл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у розпорядженні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фінансовими ресурсами, формуванні навчального процесу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7450" y="2139702"/>
            <a:ext cx="2736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Сучасні методики викладання </a:t>
            </a:r>
            <a:r>
              <a:rPr lang="uk-UA" sz="1300" dirty="0" smtClean="0">
                <a:latin typeface="+mj-lt"/>
                <a:cs typeface="Arial" pitchFamily="34" charset="0"/>
              </a:rPr>
              <a:t>та розвиток у учнів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актуальних для ринку </a:t>
            </a:r>
            <a:r>
              <a:rPr lang="uk-UA" sz="1300" dirty="0" err="1" smtClean="0">
                <a:latin typeface="+mj-lt"/>
                <a:cs typeface="Arial" pitchFamily="34" charset="0"/>
              </a:rPr>
              <a:t>компетентностей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7763" y="3607445"/>
            <a:ext cx="26647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Збільшення</a:t>
            </a:r>
            <a:r>
              <a:rPr lang="uk-UA" sz="13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>
                <a:latin typeface="+mj-lt"/>
              </a:rPr>
              <a:t>мінімального посадового окладу педагогічного працівника </a:t>
            </a:r>
            <a:endParaRPr lang="uk-UA" sz="13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7" y="3407390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458" y="2347926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120" y="2211710"/>
            <a:ext cx="584300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3657212"/>
            <a:ext cx="642730" cy="6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/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893496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ЕЛЕКТРОННІ ДОВІРЧІ ПОСЛУГИ</a:t>
            </a: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№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4685 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8090953" y="233793"/>
            <a:ext cx="434178" cy="434220"/>
            <a:chOff x="316969" y="9227294"/>
            <a:chExt cx="1440000" cy="1440000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9227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45" y="9486728"/>
              <a:ext cx="936000" cy="936000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sp>
        <p:nvSpPr>
          <p:cNvPr id="2" name="Шестиугольник 1"/>
          <p:cNvSpPr/>
          <p:nvPr/>
        </p:nvSpPr>
        <p:spPr>
          <a:xfrm>
            <a:off x="6352433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70" y="249059"/>
            <a:ext cx="376355" cy="37639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87451" y="1959392"/>
            <a:ext cx="24505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Надійні інструменти електронної ідентифікації </a:t>
            </a:r>
            <a:r>
              <a:rPr lang="uk-UA" sz="1300" dirty="0" smtClean="0">
                <a:latin typeface="+mj-lt"/>
                <a:cs typeface="Arial" pitchFamily="34" charset="0"/>
              </a:rPr>
              <a:t>європейського </a:t>
            </a:r>
          </a:p>
          <a:p>
            <a:r>
              <a:rPr lang="uk-UA" sz="1300" dirty="0" smtClean="0">
                <a:latin typeface="+mj-lt"/>
                <a:cs typeface="Arial" pitchFamily="34" charset="0"/>
              </a:rPr>
              <a:t>стандарту для бізнесу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та громадян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7763" y="1851670"/>
            <a:ext cx="253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До </a:t>
            </a:r>
            <a:r>
              <a:rPr lang="uk-UA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500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млн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нових клієнтів </a:t>
            </a:r>
            <a:r>
              <a:rPr lang="uk-UA" sz="1300" dirty="0" smtClean="0">
                <a:latin typeface="+mj-lt"/>
                <a:cs typeface="Arial" pitchFamily="34" charset="0"/>
              </a:rPr>
              <a:t>для українського бізнесу. Широкі можливості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участі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b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в операціях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</a:t>
            </a:r>
            <a:r>
              <a:rPr lang="en-US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єдиному цифровому ринку ЄС</a:t>
            </a:r>
            <a:endParaRPr lang="uk-UA" sz="1300" b="1" dirty="0"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9551" y="3407390"/>
            <a:ext cx="2448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+mj-lt"/>
                <a:cs typeface="Arial" pitchFamily="34" charset="0"/>
              </a:rPr>
              <a:t>Створення умов для взаємодії бізнесу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з органами державної </a:t>
            </a:r>
            <a:br>
              <a:rPr lang="uk-UA" sz="1300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влади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он-лайн</a:t>
            </a:r>
            <a:endParaRPr lang="uk-UA" sz="13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7764" y="3407390"/>
            <a:ext cx="2664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latin typeface="+mj-lt"/>
                <a:cs typeface="Arial" pitchFamily="34" charset="0"/>
              </a:rPr>
              <a:t>Швидкий та зручний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он-лайн доступ до адміністративних та ринкових послуг</a:t>
            </a:r>
            <a:r>
              <a:rPr lang="uk-UA" sz="1300" b="1" dirty="0" smtClean="0">
                <a:latin typeface="+mj-lt"/>
                <a:cs typeface="Arial" pitchFamily="34" charset="0"/>
              </a:rPr>
              <a:t> </a:t>
            </a:r>
            <a:br>
              <a:rPr lang="uk-UA" sz="1300" b="1" dirty="0" smtClean="0">
                <a:latin typeface="+mj-lt"/>
                <a:cs typeface="Arial" pitchFamily="34" charset="0"/>
              </a:rPr>
            </a:br>
            <a:r>
              <a:rPr lang="uk-UA" sz="1300" dirty="0" smtClean="0">
                <a:latin typeface="+mj-lt"/>
                <a:cs typeface="Arial" pitchFamily="34" charset="0"/>
              </a:rPr>
              <a:t>для громадян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272" y="1975379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127" y="3459117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3506504"/>
            <a:ext cx="577414" cy="5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0364" y="1971879"/>
            <a:ext cx="531182" cy="5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>
            <a:stCxn id="58" idx="3"/>
          </p:cNvCxnSpPr>
          <p:nvPr/>
        </p:nvCxnSpPr>
        <p:spPr>
          <a:xfrm flipV="1">
            <a:off x="1031700" y="417705"/>
            <a:ext cx="7059253" cy="184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Шестиугольник 59"/>
          <p:cNvSpPr/>
          <p:nvPr/>
        </p:nvSpPr>
        <p:spPr>
          <a:xfrm>
            <a:off x="8000479" y="168517"/>
            <a:ext cx="588231" cy="50709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71" y="228685"/>
            <a:ext cx="414829" cy="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1"/>
          <p:cNvSpPr/>
          <p:nvPr/>
        </p:nvSpPr>
        <p:spPr>
          <a:xfrm>
            <a:off x="251520" y="422065"/>
            <a:ext cx="8640960" cy="4453942"/>
          </a:xfrm>
          <a:custGeom>
            <a:avLst/>
            <a:gdLst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218726 w 361545"/>
              <a:gd name="connsiteY5" fmla="*/ 3615 h 187375"/>
              <a:gd name="connsiteX0" fmla="*/ 0 w 361545"/>
              <a:gd name="connsiteY0" fmla="*/ 0 h 187375"/>
              <a:gd name="connsiteX1" fmla="*/ 16580 w 361545"/>
              <a:gd name="connsiteY1" fmla="*/ 3577 h 187375"/>
              <a:gd name="connsiteX2" fmla="*/ 16580 w 361545"/>
              <a:gd name="connsiteY2" fmla="*/ 187375 h 187375"/>
              <a:gd name="connsiteX3" fmla="*/ 361545 w 361545"/>
              <a:gd name="connsiteY3" fmla="*/ 187375 h 187375"/>
              <a:gd name="connsiteX4" fmla="*/ 361545 w 361545"/>
              <a:gd name="connsiteY4" fmla="*/ 3577 h 187375"/>
              <a:gd name="connsiteX5" fmla="*/ 354905 w 361545"/>
              <a:gd name="connsiteY5" fmla="*/ 3615 h 187375"/>
              <a:gd name="connsiteX0" fmla="*/ 7862 w 344965"/>
              <a:gd name="connsiteY0" fmla="*/ 0 h 184089"/>
              <a:gd name="connsiteX1" fmla="*/ 0 w 344965"/>
              <a:gd name="connsiteY1" fmla="*/ 291 h 184089"/>
              <a:gd name="connsiteX2" fmla="*/ 0 w 344965"/>
              <a:gd name="connsiteY2" fmla="*/ 184089 h 184089"/>
              <a:gd name="connsiteX3" fmla="*/ 344965 w 344965"/>
              <a:gd name="connsiteY3" fmla="*/ 184089 h 184089"/>
              <a:gd name="connsiteX4" fmla="*/ 344965 w 344965"/>
              <a:gd name="connsiteY4" fmla="*/ 291 h 184089"/>
              <a:gd name="connsiteX5" fmla="*/ 338325 w 344965"/>
              <a:gd name="connsiteY5" fmla="*/ 329 h 1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5" h="184089" extrusionOk="0">
                <a:moveTo>
                  <a:pt x="7862" y="0"/>
                </a:moveTo>
                <a:lnTo>
                  <a:pt x="0" y="291"/>
                </a:lnTo>
                <a:lnTo>
                  <a:pt x="0" y="184089"/>
                </a:lnTo>
                <a:lnTo>
                  <a:pt x="344965" y="184089"/>
                </a:lnTo>
                <a:lnTo>
                  <a:pt x="344965" y="291"/>
                </a:lnTo>
                <a:lnTo>
                  <a:pt x="338325" y="329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251521" y="723344"/>
            <a:ext cx="8640960" cy="526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МІЖНАРОДНІ СТАНДАРТИ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ФІНАНСОВОЇ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ЗВІТНОСТІ</a:t>
            </a:r>
          </a:p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законопроект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№4646-д</a:t>
            </a:r>
          </a:p>
          <a:p>
            <a:pPr algn="ctr">
              <a:lnSpc>
                <a:spcPts val="23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27785" y="2211512"/>
            <a:ext cx="2088430" cy="208843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" y="269520"/>
            <a:ext cx="271791" cy="271816"/>
          </a:xfrm>
          <a:prstGeom prst="rect">
            <a:avLst/>
          </a:prstGeom>
        </p:spPr>
      </p:pic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413774" y="228685"/>
            <a:ext cx="414829" cy="414868"/>
            <a:chOff x="287016" y="2506539"/>
            <a:chExt cx="1440000" cy="14399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016" y="2506539"/>
              <a:ext cx="1440000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39" y="2756481"/>
              <a:ext cx="1044000" cy="104400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432041" y="236915"/>
            <a:ext cx="429017" cy="429057"/>
            <a:chOff x="287338" y="6955074"/>
            <a:chExt cx="1440000" cy="14400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7338" y="695507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06" y="7153074"/>
              <a:ext cx="1044000" cy="1044000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4435079" y="224397"/>
            <a:ext cx="425674" cy="425715"/>
            <a:chOff x="316969" y="4620495"/>
            <a:chExt cx="1440000" cy="1440000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6969" y="4620495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68" y="4726926"/>
              <a:ext cx="1188000" cy="1188000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025" y="246948"/>
            <a:ext cx="341482" cy="34151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228184" y="2139702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Інвестиційна привабливість </a:t>
            </a:r>
            <a:r>
              <a:rPr lang="uk-UA" sz="1300" dirty="0" smtClean="0">
                <a:latin typeface="+mj-lt"/>
                <a:cs typeface="Arial" pitchFamily="34" charset="0"/>
              </a:rPr>
              <a:t>українських підприємств для іноземних інвесторів</a:t>
            </a:r>
            <a:endParaRPr lang="ru-RU" sz="1300" dirty="0"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8101" y="2139702"/>
            <a:ext cx="2340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Обов'язкове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latin typeface="+mj-lt"/>
              </a:rPr>
              <a:t>застосування </a:t>
            </a:r>
            <a:r>
              <a:rPr lang="uk-UA" sz="1300" dirty="0">
                <a:latin typeface="+mj-lt"/>
              </a:rPr>
              <a:t>міжнародних </a:t>
            </a:r>
            <a:r>
              <a:rPr lang="uk-UA" sz="1300" dirty="0" smtClean="0">
                <a:latin typeface="+mj-lt"/>
              </a:rPr>
              <a:t>стандартів для великих  підприємств, та одночасне </a:t>
            </a:r>
            <a:r>
              <a:rPr lang="uk-UA" sz="1300" b="1" dirty="0" smtClean="0">
                <a:solidFill>
                  <a:srgbClr val="1E70C0"/>
                </a:solidFill>
                <a:latin typeface="+mj-lt"/>
              </a:rPr>
              <a:t>зменшення </a:t>
            </a:r>
            <a:r>
              <a:rPr lang="ru-RU" sz="1300" b="1" dirty="0" smtClean="0">
                <a:solidFill>
                  <a:srgbClr val="1E70C0"/>
                </a:solidFill>
                <a:latin typeface="+mj-lt"/>
              </a:rPr>
              <a:t> </a:t>
            </a:r>
            <a:r>
              <a:rPr lang="uk-UA" sz="1300" b="1" dirty="0" smtClean="0">
                <a:solidFill>
                  <a:srgbClr val="1E70C0"/>
                </a:solidFill>
                <a:latin typeface="+mj-lt"/>
                <a:cs typeface="Arial" pitchFamily="34" charset="0"/>
              </a:rPr>
              <a:t> звітності для малого бізнесу. </a:t>
            </a:r>
            <a:endParaRPr lang="uk-UA" sz="1300" b="1" dirty="0">
              <a:solidFill>
                <a:srgbClr val="1E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7624" y="3607445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Прозорість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latin typeface="+mj-lt"/>
                <a:cs typeface="Arial" pitchFamily="34" charset="0"/>
              </a:rPr>
              <a:t>та підзвітність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компаній з видобутку </a:t>
            </a:r>
            <a:b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корисних копалин</a:t>
            </a:r>
            <a:endParaRPr lang="uk-UA" sz="1300" dirty="0"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28184" y="3607445"/>
            <a:ext cx="23592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Відкритий </a:t>
            </a:r>
            <a:r>
              <a:rPr lang="uk-UA" sz="13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безкоштовний доступ до фінансової звітності</a:t>
            </a:r>
            <a:r>
              <a:rPr lang="uk-UA" sz="1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uk-UA" sz="13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компаній для всіх</a:t>
            </a:r>
            <a:endParaRPr lang="uk-UA" sz="13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136" y="2283718"/>
            <a:ext cx="530316" cy="5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270" y="3574103"/>
            <a:ext cx="653831" cy="6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2356" y="3722106"/>
            <a:ext cx="433820" cy="4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7027" y="2063201"/>
            <a:ext cx="940597" cy="9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087" cy="5143500"/>
          </a:xfrm>
          <a:prstGeom prst="rect">
            <a:avLst/>
          </a:prstGeom>
        </p:spPr>
      </p:pic>
      <p:sp>
        <p:nvSpPr>
          <p:cNvPr id="5" name="Shape 41"/>
          <p:cNvSpPr/>
          <p:nvPr/>
        </p:nvSpPr>
        <p:spPr>
          <a:xfrm>
            <a:off x="251520" y="429105"/>
            <a:ext cx="8640960" cy="4446901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376228" y="153098"/>
            <a:ext cx="388371" cy="592414"/>
          </a:xfrm>
          <a:custGeom>
            <a:avLst/>
            <a:gdLst>
              <a:gd name="T0" fmla="*/ 27 w 573"/>
              <a:gd name="T1" fmla="*/ 429 h 876"/>
              <a:gd name="T2" fmla="*/ 27 w 573"/>
              <a:gd name="T3" fmla="*/ 180 h 876"/>
              <a:gd name="T4" fmla="*/ 103 w 573"/>
              <a:gd name="T5" fmla="*/ 297 h 876"/>
              <a:gd name="T6" fmla="*/ 103 w 573"/>
              <a:gd name="T7" fmla="*/ 546 h 876"/>
              <a:gd name="T8" fmla="*/ 27 w 573"/>
              <a:gd name="T9" fmla="*/ 429 h 876"/>
              <a:gd name="T10" fmla="*/ 158 w 573"/>
              <a:gd name="T11" fmla="*/ 680 h 876"/>
              <a:gd name="T12" fmla="*/ 27 w 573"/>
              <a:gd name="T13" fmla="*/ 680 h 876"/>
              <a:gd name="T14" fmla="*/ 27 w 573"/>
              <a:gd name="T15" fmla="*/ 478 h 876"/>
              <a:gd name="T16" fmla="*/ 158 w 573"/>
              <a:gd name="T17" fmla="*/ 680 h 876"/>
              <a:gd name="T18" fmla="*/ 286 w 573"/>
              <a:gd name="T19" fmla="*/ 522 h 876"/>
              <a:gd name="T20" fmla="*/ 213 w 573"/>
              <a:gd name="T21" fmla="*/ 416 h 876"/>
              <a:gd name="T22" fmla="*/ 286 w 573"/>
              <a:gd name="T23" fmla="*/ 96 h 876"/>
              <a:gd name="T24" fmla="*/ 359 w 573"/>
              <a:gd name="T25" fmla="*/ 416 h 876"/>
              <a:gd name="T26" fmla="*/ 286 w 573"/>
              <a:gd name="T27" fmla="*/ 522 h 876"/>
              <a:gd name="T28" fmla="*/ 286 w 573"/>
              <a:gd name="T29" fmla="*/ 826 h 876"/>
              <a:gd name="T30" fmla="*/ 200 w 573"/>
              <a:gd name="T31" fmla="*/ 695 h 876"/>
              <a:gd name="T32" fmla="*/ 286 w 573"/>
              <a:gd name="T33" fmla="*/ 570 h 876"/>
              <a:gd name="T34" fmla="*/ 372 w 573"/>
              <a:gd name="T35" fmla="*/ 695 h 876"/>
              <a:gd name="T36" fmla="*/ 286 w 573"/>
              <a:gd name="T37" fmla="*/ 826 h 876"/>
              <a:gd name="T38" fmla="*/ 546 w 573"/>
              <a:gd name="T39" fmla="*/ 180 h 876"/>
              <a:gd name="T40" fmla="*/ 546 w 573"/>
              <a:gd name="T41" fmla="*/ 429 h 876"/>
              <a:gd name="T42" fmla="*/ 470 w 573"/>
              <a:gd name="T43" fmla="*/ 546 h 876"/>
              <a:gd name="T44" fmla="*/ 470 w 573"/>
              <a:gd name="T45" fmla="*/ 297 h 876"/>
              <a:gd name="T46" fmla="*/ 546 w 573"/>
              <a:gd name="T47" fmla="*/ 180 h 876"/>
              <a:gd name="T48" fmla="*/ 546 w 573"/>
              <a:gd name="T49" fmla="*/ 478 h 876"/>
              <a:gd name="T50" fmla="*/ 546 w 573"/>
              <a:gd name="T51" fmla="*/ 680 h 876"/>
              <a:gd name="T52" fmla="*/ 414 w 573"/>
              <a:gd name="T53" fmla="*/ 680 h 876"/>
              <a:gd name="T54" fmla="*/ 546 w 573"/>
              <a:gd name="T55" fmla="*/ 478 h 876"/>
              <a:gd name="T56" fmla="*/ 444 w 573"/>
              <a:gd name="T57" fmla="*/ 287 h 876"/>
              <a:gd name="T58" fmla="*/ 443 w 573"/>
              <a:gd name="T59" fmla="*/ 288 h 876"/>
              <a:gd name="T60" fmla="*/ 443 w 573"/>
              <a:gd name="T61" fmla="*/ 587 h 876"/>
              <a:gd name="T62" fmla="*/ 388 w 573"/>
              <a:gd name="T63" fmla="*/ 671 h 876"/>
              <a:gd name="T64" fmla="*/ 338 w 573"/>
              <a:gd name="T65" fmla="*/ 598 h 876"/>
              <a:gd name="T66" fmla="*/ 338 w 573"/>
              <a:gd name="T67" fmla="*/ 597 h 876"/>
              <a:gd name="T68" fmla="*/ 303 w 573"/>
              <a:gd name="T69" fmla="*/ 546 h 876"/>
              <a:gd name="T70" fmla="*/ 388 w 573"/>
              <a:gd name="T71" fmla="*/ 421 h 876"/>
              <a:gd name="T72" fmla="*/ 286 w 573"/>
              <a:gd name="T73" fmla="*/ 0 h 876"/>
              <a:gd name="T74" fmla="*/ 286 w 573"/>
              <a:gd name="T75" fmla="*/ 0 h 876"/>
              <a:gd name="T76" fmla="*/ 185 w 573"/>
              <a:gd name="T77" fmla="*/ 421 h 876"/>
              <a:gd name="T78" fmla="*/ 270 w 573"/>
              <a:gd name="T79" fmla="*/ 546 h 876"/>
              <a:gd name="T80" fmla="*/ 234 w 573"/>
              <a:gd name="T81" fmla="*/ 597 h 876"/>
              <a:gd name="T82" fmla="*/ 234 w 573"/>
              <a:gd name="T83" fmla="*/ 598 h 876"/>
              <a:gd name="T84" fmla="*/ 185 w 573"/>
              <a:gd name="T85" fmla="*/ 671 h 876"/>
              <a:gd name="T86" fmla="*/ 130 w 573"/>
              <a:gd name="T87" fmla="*/ 587 h 876"/>
              <a:gd name="T88" fmla="*/ 130 w 573"/>
              <a:gd name="T89" fmla="*/ 288 h 876"/>
              <a:gd name="T90" fmla="*/ 129 w 573"/>
              <a:gd name="T91" fmla="*/ 287 h 876"/>
              <a:gd name="T92" fmla="*/ 0 w 573"/>
              <a:gd name="T93" fmla="*/ 94 h 876"/>
              <a:gd name="T94" fmla="*/ 0 w 573"/>
              <a:gd name="T95" fmla="*/ 706 h 876"/>
              <a:gd name="T96" fmla="*/ 176 w 573"/>
              <a:gd name="T97" fmla="*/ 706 h 876"/>
              <a:gd name="T98" fmla="*/ 286 w 573"/>
              <a:gd name="T99" fmla="*/ 876 h 876"/>
              <a:gd name="T100" fmla="*/ 396 w 573"/>
              <a:gd name="T101" fmla="*/ 706 h 876"/>
              <a:gd name="T102" fmla="*/ 573 w 573"/>
              <a:gd name="T103" fmla="*/ 706 h 876"/>
              <a:gd name="T104" fmla="*/ 573 w 573"/>
              <a:gd name="T105" fmla="*/ 94 h 876"/>
              <a:gd name="T106" fmla="*/ 444 w 573"/>
              <a:gd name="T107" fmla="*/ 28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876">
                <a:moveTo>
                  <a:pt x="27" y="429"/>
                </a:moveTo>
                <a:cubicBezTo>
                  <a:pt x="27" y="180"/>
                  <a:pt x="27" y="180"/>
                  <a:pt x="27" y="180"/>
                </a:cubicBezTo>
                <a:cubicBezTo>
                  <a:pt x="103" y="297"/>
                  <a:pt x="103" y="297"/>
                  <a:pt x="103" y="297"/>
                </a:cubicBezTo>
                <a:cubicBezTo>
                  <a:pt x="103" y="546"/>
                  <a:pt x="103" y="546"/>
                  <a:pt x="103" y="546"/>
                </a:cubicBezTo>
                <a:lnTo>
                  <a:pt x="27" y="429"/>
                </a:lnTo>
                <a:close/>
                <a:moveTo>
                  <a:pt x="158" y="680"/>
                </a:moveTo>
                <a:cubicBezTo>
                  <a:pt x="27" y="680"/>
                  <a:pt x="27" y="680"/>
                  <a:pt x="27" y="680"/>
                </a:cubicBezTo>
                <a:cubicBezTo>
                  <a:pt x="27" y="478"/>
                  <a:pt x="27" y="478"/>
                  <a:pt x="27" y="478"/>
                </a:cubicBezTo>
                <a:lnTo>
                  <a:pt x="158" y="680"/>
                </a:lnTo>
                <a:close/>
                <a:moveTo>
                  <a:pt x="286" y="522"/>
                </a:moveTo>
                <a:cubicBezTo>
                  <a:pt x="213" y="416"/>
                  <a:pt x="213" y="416"/>
                  <a:pt x="213" y="416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359" y="416"/>
                  <a:pt x="359" y="416"/>
                  <a:pt x="359" y="416"/>
                </a:cubicBezTo>
                <a:lnTo>
                  <a:pt x="286" y="522"/>
                </a:lnTo>
                <a:close/>
                <a:moveTo>
                  <a:pt x="286" y="826"/>
                </a:moveTo>
                <a:cubicBezTo>
                  <a:pt x="200" y="695"/>
                  <a:pt x="200" y="695"/>
                  <a:pt x="200" y="695"/>
                </a:cubicBezTo>
                <a:cubicBezTo>
                  <a:pt x="286" y="570"/>
                  <a:pt x="286" y="570"/>
                  <a:pt x="286" y="570"/>
                </a:cubicBezTo>
                <a:cubicBezTo>
                  <a:pt x="372" y="695"/>
                  <a:pt x="372" y="695"/>
                  <a:pt x="372" y="695"/>
                </a:cubicBezTo>
                <a:lnTo>
                  <a:pt x="286" y="826"/>
                </a:lnTo>
                <a:close/>
                <a:moveTo>
                  <a:pt x="546" y="180"/>
                </a:moveTo>
                <a:cubicBezTo>
                  <a:pt x="546" y="429"/>
                  <a:pt x="546" y="429"/>
                  <a:pt x="546" y="429"/>
                </a:cubicBezTo>
                <a:cubicBezTo>
                  <a:pt x="470" y="546"/>
                  <a:pt x="470" y="546"/>
                  <a:pt x="470" y="546"/>
                </a:cubicBezTo>
                <a:cubicBezTo>
                  <a:pt x="470" y="297"/>
                  <a:pt x="470" y="297"/>
                  <a:pt x="470" y="297"/>
                </a:cubicBezTo>
                <a:lnTo>
                  <a:pt x="546" y="180"/>
                </a:lnTo>
                <a:close/>
                <a:moveTo>
                  <a:pt x="546" y="478"/>
                </a:moveTo>
                <a:cubicBezTo>
                  <a:pt x="546" y="680"/>
                  <a:pt x="546" y="680"/>
                  <a:pt x="546" y="680"/>
                </a:cubicBezTo>
                <a:cubicBezTo>
                  <a:pt x="414" y="680"/>
                  <a:pt x="414" y="680"/>
                  <a:pt x="414" y="680"/>
                </a:cubicBezTo>
                <a:lnTo>
                  <a:pt x="546" y="478"/>
                </a:lnTo>
                <a:close/>
                <a:moveTo>
                  <a:pt x="444" y="287"/>
                </a:moveTo>
                <a:cubicBezTo>
                  <a:pt x="443" y="288"/>
                  <a:pt x="443" y="288"/>
                  <a:pt x="443" y="288"/>
                </a:cubicBezTo>
                <a:cubicBezTo>
                  <a:pt x="443" y="587"/>
                  <a:pt x="443" y="587"/>
                  <a:pt x="443" y="587"/>
                </a:cubicBezTo>
                <a:cubicBezTo>
                  <a:pt x="388" y="671"/>
                  <a:pt x="388" y="671"/>
                  <a:pt x="388" y="671"/>
                </a:cubicBezTo>
                <a:cubicBezTo>
                  <a:pt x="338" y="598"/>
                  <a:pt x="338" y="598"/>
                  <a:pt x="338" y="598"/>
                </a:cubicBezTo>
                <a:cubicBezTo>
                  <a:pt x="338" y="597"/>
                  <a:pt x="338" y="597"/>
                  <a:pt x="338" y="597"/>
                </a:cubicBezTo>
                <a:cubicBezTo>
                  <a:pt x="303" y="546"/>
                  <a:pt x="303" y="546"/>
                  <a:pt x="303" y="546"/>
                </a:cubicBezTo>
                <a:cubicBezTo>
                  <a:pt x="388" y="421"/>
                  <a:pt x="388" y="421"/>
                  <a:pt x="388" y="42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270" y="546"/>
                  <a:pt x="270" y="546"/>
                  <a:pt x="270" y="546"/>
                </a:cubicBezTo>
                <a:cubicBezTo>
                  <a:pt x="234" y="597"/>
                  <a:pt x="234" y="597"/>
                  <a:pt x="234" y="597"/>
                </a:cubicBezTo>
                <a:cubicBezTo>
                  <a:pt x="234" y="598"/>
                  <a:pt x="234" y="598"/>
                  <a:pt x="234" y="598"/>
                </a:cubicBezTo>
                <a:cubicBezTo>
                  <a:pt x="185" y="671"/>
                  <a:pt x="185" y="671"/>
                  <a:pt x="185" y="671"/>
                </a:cubicBezTo>
                <a:cubicBezTo>
                  <a:pt x="130" y="587"/>
                  <a:pt x="130" y="587"/>
                  <a:pt x="130" y="587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69" y="197"/>
                  <a:pt x="23" y="128"/>
                  <a:pt x="0" y="94"/>
                </a:cubicBezTo>
                <a:cubicBezTo>
                  <a:pt x="0" y="706"/>
                  <a:pt x="0" y="706"/>
                  <a:pt x="0" y="706"/>
                </a:cubicBezTo>
                <a:cubicBezTo>
                  <a:pt x="176" y="706"/>
                  <a:pt x="176" y="706"/>
                  <a:pt x="176" y="706"/>
                </a:cubicBezTo>
                <a:cubicBezTo>
                  <a:pt x="286" y="876"/>
                  <a:pt x="286" y="876"/>
                  <a:pt x="286" y="876"/>
                </a:cubicBezTo>
                <a:cubicBezTo>
                  <a:pt x="396" y="706"/>
                  <a:pt x="396" y="706"/>
                  <a:pt x="396" y="706"/>
                </a:cubicBezTo>
                <a:cubicBezTo>
                  <a:pt x="573" y="706"/>
                  <a:pt x="573" y="706"/>
                  <a:pt x="573" y="706"/>
                </a:cubicBezTo>
                <a:cubicBezTo>
                  <a:pt x="573" y="94"/>
                  <a:pt x="573" y="94"/>
                  <a:pt x="573" y="94"/>
                </a:cubicBezTo>
                <a:cubicBezTo>
                  <a:pt x="557" y="118"/>
                  <a:pt x="504" y="197"/>
                  <a:pt x="444" y="287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635646"/>
            <a:ext cx="324036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законопроектів,</a:t>
            </a:r>
          </a:p>
          <a:p>
            <a:pPr>
              <a:lnSpc>
                <a:spcPts val="3000"/>
              </a:lnSpc>
            </a:pPr>
            <a:r>
              <a:rPr lang="uk-UA" sz="3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які змінять</a:t>
            </a:r>
          </a:p>
          <a:p>
            <a:pPr>
              <a:lnSpc>
                <a:spcPts val="5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КРАЇНУ</a:t>
            </a:r>
            <a:r>
              <a:rPr lang="uk-UA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06" y="3692635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Капітальний ремонт країни передбачає послідовні і системні зміни</a:t>
            </a:r>
            <a:endParaRPr lang="ru-RU" sz="3200" b="1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323221"/>
            <a:ext cx="230393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5000" b="1" dirty="0" smtClean="0">
                <a:solidFill>
                  <a:srgbClr val="FFCC00"/>
                </a:solidFill>
                <a:latin typeface="+mj-lt"/>
                <a:cs typeface="Arial" pitchFamily="34" charset="0"/>
              </a:rPr>
              <a:t>50</a:t>
            </a:r>
            <a:endParaRPr lang="uk-UA" sz="15000" b="1" dirty="0">
              <a:solidFill>
                <a:srgbClr val="FFCC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144039" y="850040"/>
            <a:ext cx="6852749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pc="14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ЗАКОНОДАВЧА ОСІНЬ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202977" y="1799301"/>
            <a:ext cx="1364694" cy="916465"/>
          </a:xfrm>
          <a:custGeom>
            <a:avLst/>
            <a:gdLst>
              <a:gd name="T0" fmla="*/ 3227 w 5163"/>
              <a:gd name="T1" fmla="*/ 418 h 3466"/>
              <a:gd name="T2" fmla="*/ 3625 w 5163"/>
              <a:gd name="T3" fmla="*/ 670 h 3466"/>
              <a:gd name="T4" fmla="*/ 4143 w 5163"/>
              <a:gd name="T5" fmla="*/ 524 h 3466"/>
              <a:gd name="T6" fmla="*/ 5013 w 5163"/>
              <a:gd name="T7" fmla="*/ 770 h 3466"/>
              <a:gd name="T8" fmla="*/ 5005 w 5163"/>
              <a:gd name="T9" fmla="*/ 1042 h 3466"/>
              <a:gd name="T10" fmla="*/ 4899 w 5163"/>
              <a:gd name="T11" fmla="*/ 1506 h 3466"/>
              <a:gd name="T12" fmla="*/ 4806 w 5163"/>
              <a:gd name="T13" fmla="*/ 1904 h 3466"/>
              <a:gd name="T14" fmla="*/ 4395 w 5163"/>
              <a:gd name="T15" fmla="*/ 2182 h 3466"/>
              <a:gd name="T16" fmla="*/ 4030 w 5163"/>
              <a:gd name="T17" fmla="*/ 2496 h 3466"/>
              <a:gd name="T18" fmla="*/ 3917 w 5163"/>
              <a:gd name="T19" fmla="*/ 2646 h 3466"/>
              <a:gd name="T20" fmla="*/ 3731 w 5163"/>
              <a:gd name="T21" fmla="*/ 2620 h 3466"/>
              <a:gd name="T22" fmla="*/ 3957 w 5163"/>
              <a:gd name="T23" fmla="*/ 2819 h 3466"/>
              <a:gd name="T24" fmla="*/ 4175 w 5163"/>
              <a:gd name="T25" fmla="*/ 2900 h 3466"/>
              <a:gd name="T26" fmla="*/ 4427 w 5163"/>
              <a:gd name="T27" fmla="*/ 2829 h 3466"/>
              <a:gd name="T28" fmla="*/ 4567 w 5163"/>
              <a:gd name="T29" fmla="*/ 2951 h 3466"/>
              <a:gd name="T30" fmla="*/ 3929 w 5163"/>
              <a:gd name="T31" fmla="*/ 3402 h 3466"/>
              <a:gd name="T32" fmla="*/ 3692 w 5163"/>
              <a:gd name="T33" fmla="*/ 3230 h 3466"/>
              <a:gd name="T34" fmla="*/ 3625 w 5163"/>
              <a:gd name="T35" fmla="*/ 2805 h 3466"/>
              <a:gd name="T36" fmla="*/ 3294 w 5163"/>
              <a:gd name="T37" fmla="*/ 2832 h 3466"/>
              <a:gd name="T38" fmla="*/ 3082 w 5163"/>
              <a:gd name="T39" fmla="*/ 2726 h 3466"/>
              <a:gd name="T40" fmla="*/ 2975 w 5163"/>
              <a:gd name="T41" fmla="*/ 2699 h 3466"/>
              <a:gd name="T42" fmla="*/ 2723 w 5163"/>
              <a:gd name="T43" fmla="*/ 2739 h 3466"/>
              <a:gd name="T44" fmla="*/ 2657 w 5163"/>
              <a:gd name="T45" fmla="*/ 2951 h 3466"/>
              <a:gd name="T46" fmla="*/ 2194 w 5163"/>
              <a:gd name="T47" fmla="*/ 3395 h 3466"/>
              <a:gd name="T48" fmla="*/ 2106 w 5163"/>
              <a:gd name="T49" fmla="*/ 3116 h 3466"/>
              <a:gd name="T50" fmla="*/ 2405 w 5163"/>
              <a:gd name="T51" fmla="*/ 2845 h 3466"/>
              <a:gd name="T52" fmla="*/ 2329 w 5163"/>
              <a:gd name="T53" fmla="*/ 2569 h 3466"/>
              <a:gd name="T54" fmla="*/ 1854 w 5163"/>
              <a:gd name="T55" fmla="*/ 2108 h 3466"/>
              <a:gd name="T56" fmla="*/ 907 w 5163"/>
              <a:gd name="T57" fmla="*/ 2474 h 3466"/>
              <a:gd name="T58" fmla="*/ 44 w 5163"/>
              <a:gd name="T59" fmla="*/ 2315 h 3466"/>
              <a:gd name="T60" fmla="*/ 146 w 5163"/>
              <a:gd name="T61" fmla="*/ 1981 h 3466"/>
              <a:gd name="T62" fmla="*/ 495 w 5163"/>
              <a:gd name="T63" fmla="*/ 1320 h 3466"/>
              <a:gd name="T64" fmla="*/ 747 w 5163"/>
              <a:gd name="T65" fmla="*/ 644 h 3466"/>
              <a:gd name="T66" fmla="*/ 1795 w 5163"/>
              <a:gd name="T67" fmla="*/ 644 h 3466"/>
              <a:gd name="T68" fmla="*/ 2140 w 5163"/>
              <a:gd name="T69" fmla="*/ 670 h 3466"/>
              <a:gd name="T70" fmla="*/ 2936 w 5163"/>
              <a:gd name="T71" fmla="*/ 20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63" h="3466">
                <a:moveTo>
                  <a:pt x="3188" y="193"/>
                </a:moveTo>
                <a:cubicBezTo>
                  <a:pt x="3241" y="233"/>
                  <a:pt x="3121" y="329"/>
                  <a:pt x="3227" y="418"/>
                </a:cubicBezTo>
                <a:cubicBezTo>
                  <a:pt x="3299" y="459"/>
                  <a:pt x="3412" y="455"/>
                  <a:pt x="3519" y="458"/>
                </a:cubicBezTo>
                <a:cubicBezTo>
                  <a:pt x="3645" y="490"/>
                  <a:pt x="3570" y="671"/>
                  <a:pt x="3625" y="670"/>
                </a:cubicBezTo>
                <a:cubicBezTo>
                  <a:pt x="3779" y="710"/>
                  <a:pt x="3875" y="657"/>
                  <a:pt x="3955" y="604"/>
                </a:cubicBezTo>
                <a:cubicBezTo>
                  <a:pt x="4021" y="560"/>
                  <a:pt x="4076" y="516"/>
                  <a:pt x="4143" y="524"/>
                </a:cubicBezTo>
                <a:cubicBezTo>
                  <a:pt x="4292" y="694"/>
                  <a:pt x="4499" y="675"/>
                  <a:pt x="4674" y="657"/>
                </a:cubicBezTo>
                <a:cubicBezTo>
                  <a:pt x="4843" y="639"/>
                  <a:pt x="4982" y="621"/>
                  <a:pt x="5013" y="770"/>
                </a:cubicBezTo>
                <a:cubicBezTo>
                  <a:pt x="4961" y="901"/>
                  <a:pt x="5101" y="901"/>
                  <a:pt x="5071" y="989"/>
                </a:cubicBezTo>
                <a:cubicBezTo>
                  <a:pt x="5053" y="1035"/>
                  <a:pt x="5015" y="1012"/>
                  <a:pt x="5005" y="1042"/>
                </a:cubicBezTo>
                <a:cubicBezTo>
                  <a:pt x="5036" y="1192"/>
                  <a:pt x="5163" y="1245"/>
                  <a:pt x="5124" y="1466"/>
                </a:cubicBezTo>
                <a:cubicBezTo>
                  <a:pt x="5098" y="1583"/>
                  <a:pt x="4989" y="1507"/>
                  <a:pt x="4899" y="1506"/>
                </a:cubicBezTo>
                <a:cubicBezTo>
                  <a:pt x="4810" y="1545"/>
                  <a:pt x="4762" y="1648"/>
                  <a:pt x="4766" y="1691"/>
                </a:cubicBezTo>
                <a:cubicBezTo>
                  <a:pt x="4756" y="1785"/>
                  <a:pt x="4861" y="1812"/>
                  <a:pt x="4806" y="1904"/>
                </a:cubicBezTo>
                <a:cubicBezTo>
                  <a:pt x="4539" y="1970"/>
                  <a:pt x="4652" y="2124"/>
                  <a:pt x="4461" y="2209"/>
                </a:cubicBezTo>
                <a:cubicBezTo>
                  <a:pt x="4437" y="2201"/>
                  <a:pt x="4406" y="2202"/>
                  <a:pt x="4395" y="2182"/>
                </a:cubicBezTo>
                <a:cubicBezTo>
                  <a:pt x="4300" y="2300"/>
                  <a:pt x="4125" y="2337"/>
                  <a:pt x="4090" y="2514"/>
                </a:cubicBezTo>
                <a:cubicBezTo>
                  <a:pt x="4054" y="2550"/>
                  <a:pt x="4040" y="2523"/>
                  <a:pt x="4030" y="2496"/>
                </a:cubicBezTo>
                <a:cubicBezTo>
                  <a:pt x="4021" y="2469"/>
                  <a:pt x="4016" y="2443"/>
                  <a:pt x="3998" y="2477"/>
                </a:cubicBezTo>
                <a:cubicBezTo>
                  <a:pt x="3979" y="2573"/>
                  <a:pt x="3955" y="2614"/>
                  <a:pt x="3917" y="2646"/>
                </a:cubicBezTo>
                <a:cubicBezTo>
                  <a:pt x="3882" y="2675"/>
                  <a:pt x="3834" y="2657"/>
                  <a:pt x="3796" y="2639"/>
                </a:cubicBezTo>
                <a:cubicBezTo>
                  <a:pt x="3766" y="2625"/>
                  <a:pt x="3740" y="2610"/>
                  <a:pt x="3731" y="2620"/>
                </a:cubicBezTo>
                <a:cubicBezTo>
                  <a:pt x="3683" y="2672"/>
                  <a:pt x="3811" y="2717"/>
                  <a:pt x="3904" y="2713"/>
                </a:cubicBezTo>
                <a:cubicBezTo>
                  <a:pt x="3960" y="2720"/>
                  <a:pt x="3909" y="2813"/>
                  <a:pt x="3957" y="2819"/>
                </a:cubicBezTo>
                <a:cubicBezTo>
                  <a:pt x="4049" y="2776"/>
                  <a:pt x="4051" y="2877"/>
                  <a:pt x="4103" y="2912"/>
                </a:cubicBezTo>
                <a:cubicBezTo>
                  <a:pt x="4129" y="2912"/>
                  <a:pt x="4152" y="2906"/>
                  <a:pt x="4175" y="2900"/>
                </a:cubicBezTo>
                <a:cubicBezTo>
                  <a:pt x="4217" y="2889"/>
                  <a:pt x="4254" y="2878"/>
                  <a:pt x="4288" y="2912"/>
                </a:cubicBezTo>
                <a:cubicBezTo>
                  <a:pt x="4340" y="2926"/>
                  <a:pt x="4386" y="2878"/>
                  <a:pt x="4427" y="2829"/>
                </a:cubicBezTo>
                <a:cubicBezTo>
                  <a:pt x="4477" y="2771"/>
                  <a:pt x="4519" y="2713"/>
                  <a:pt x="4554" y="2766"/>
                </a:cubicBezTo>
                <a:cubicBezTo>
                  <a:pt x="4508" y="2843"/>
                  <a:pt x="4574" y="2895"/>
                  <a:pt x="4567" y="2951"/>
                </a:cubicBezTo>
                <a:cubicBezTo>
                  <a:pt x="4495" y="3035"/>
                  <a:pt x="4296" y="2974"/>
                  <a:pt x="4263" y="3027"/>
                </a:cubicBezTo>
                <a:cubicBezTo>
                  <a:pt x="4022" y="3148"/>
                  <a:pt x="4068" y="3324"/>
                  <a:pt x="3929" y="3402"/>
                </a:cubicBezTo>
                <a:cubicBezTo>
                  <a:pt x="3840" y="3456"/>
                  <a:pt x="3821" y="3466"/>
                  <a:pt x="3758" y="3455"/>
                </a:cubicBezTo>
                <a:cubicBezTo>
                  <a:pt x="3677" y="3401"/>
                  <a:pt x="3736" y="3302"/>
                  <a:pt x="3692" y="3230"/>
                </a:cubicBezTo>
                <a:cubicBezTo>
                  <a:pt x="3633" y="3136"/>
                  <a:pt x="3392" y="3176"/>
                  <a:pt x="3373" y="3084"/>
                </a:cubicBezTo>
                <a:cubicBezTo>
                  <a:pt x="3378" y="2885"/>
                  <a:pt x="3635" y="2902"/>
                  <a:pt x="3625" y="2805"/>
                </a:cubicBezTo>
                <a:cubicBezTo>
                  <a:pt x="3625" y="2779"/>
                  <a:pt x="3532" y="2679"/>
                  <a:pt x="3493" y="2713"/>
                </a:cubicBezTo>
                <a:cubicBezTo>
                  <a:pt x="3425" y="2751"/>
                  <a:pt x="3371" y="2833"/>
                  <a:pt x="3294" y="2832"/>
                </a:cubicBezTo>
                <a:cubicBezTo>
                  <a:pt x="3214" y="2819"/>
                  <a:pt x="3190" y="2812"/>
                  <a:pt x="3090" y="2820"/>
                </a:cubicBezTo>
                <a:cubicBezTo>
                  <a:pt x="3018" y="2758"/>
                  <a:pt x="3117" y="2748"/>
                  <a:pt x="3082" y="2726"/>
                </a:cubicBezTo>
                <a:cubicBezTo>
                  <a:pt x="3073" y="2717"/>
                  <a:pt x="3057" y="2721"/>
                  <a:pt x="3039" y="2725"/>
                </a:cubicBezTo>
                <a:cubicBezTo>
                  <a:pt x="3013" y="2730"/>
                  <a:pt x="2985" y="2736"/>
                  <a:pt x="2975" y="2699"/>
                </a:cubicBezTo>
                <a:cubicBezTo>
                  <a:pt x="2994" y="2656"/>
                  <a:pt x="3117" y="2679"/>
                  <a:pt x="3095" y="2633"/>
                </a:cubicBezTo>
                <a:cubicBezTo>
                  <a:pt x="2994" y="2539"/>
                  <a:pt x="2703" y="2679"/>
                  <a:pt x="2723" y="2739"/>
                </a:cubicBezTo>
                <a:cubicBezTo>
                  <a:pt x="2696" y="2871"/>
                  <a:pt x="2658" y="2837"/>
                  <a:pt x="2604" y="2872"/>
                </a:cubicBezTo>
                <a:cubicBezTo>
                  <a:pt x="2608" y="2912"/>
                  <a:pt x="2655" y="2909"/>
                  <a:pt x="2657" y="2951"/>
                </a:cubicBezTo>
                <a:cubicBezTo>
                  <a:pt x="2658" y="3129"/>
                  <a:pt x="2453" y="3100"/>
                  <a:pt x="2445" y="3270"/>
                </a:cubicBezTo>
                <a:cubicBezTo>
                  <a:pt x="2395" y="3354"/>
                  <a:pt x="2247" y="3399"/>
                  <a:pt x="2194" y="3395"/>
                </a:cubicBezTo>
                <a:cubicBezTo>
                  <a:pt x="2122" y="3387"/>
                  <a:pt x="2004" y="3388"/>
                  <a:pt x="2007" y="3336"/>
                </a:cubicBezTo>
                <a:cubicBezTo>
                  <a:pt x="2011" y="3248"/>
                  <a:pt x="2065" y="3218"/>
                  <a:pt x="2106" y="3116"/>
                </a:cubicBezTo>
                <a:cubicBezTo>
                  <a:pt x="2109" y="3061"/>
                  <a:pt x="2203" y="3097"/>
                  <a:pt x="2206" y="3057"/>
                </a:cubicBezTo>
                <a:cubicBezTo>
                  <a:pt x="2183" y="2937"/>
                  <a:pt x="2212" y="2792"/>
                  <a:pt x="2405" y="2845"/>
                </a:cubicBezTo>
                <a:cubicBezTo>
                  <a:pt x="2430" y="2822"/>
                  <a:pt x="2446" y="2789"/>
                  <a:pt x="2472" y="2766"/>
                </a:cubicBezTo>
                <a:cubicBezTo>
                  <a:pt x="2528" y="2717"/>
                  <a:pt x="2350" y="2628"/>
                  <a:pt x="2329" y="2569"/>
                </a:cubicBezTo>
                <a:cubicBezTo>
                  <a:pt x="2304" y="2471"/>
                  <a:pt x="2172" y="2470"/>
                  <a:pt x="2127" y="2381"/>
                </a:cubicBezTo>
                <a:cubicBezTo>
                  <a:pt x="2143" y="2189"/>
                  <a:pt x="2005" y="2140"/>
                  <a:pt x="1854" y="2108"/>
                </a:cubicBezTo>
                <a:cubicBezTo>
                  <a:pt x="1556" y="2046"/>
                  <a:pt x="1321" y="2159"/>
                  <a:pt x="1194" y="2327"/>
                </a:cubicBezTo>
                <a:cubicBezTo>
                  <a:pt x="1178" y="2360"/>
                  <a:pt x="1075" y="2309"/>
                  <a:pt x="907" y="2474"/>
                </a:cubicBezTo>
                <a:cubicBezTo>
                  <a:pt x="633" y="2552"/>
                  <a:pt x="532" y="2587"/>
                  <a:pt x="296" y="2487"/>
                </a:cubicBezTo>
                <a:cubicBezTo>
                  <a:pt x="154" y="2427"/>
                  <a:pt x="106" y="2391"/>
                  <a:pt x="44" y="2315"/>
                </a:cubicBezTo>
                <a:cubicBezTo>
                  <a:pt x="0" y="2175"/>
                  <a:pt x="87" y="2112"/>
                  <a:pt x="106" y="1994"/>
                </a:cubicBezTo>
                <a:cubicBezTo>
                  <a:pt x="120" y="1964"/>
                  <a:pt x="133" y="1973"/>
                  <a:pt x="146" y="1981"/>
                </a:cubicBezTo>
                <a:cubicBezTo>
                  <a:pt x="160" y="1989"/>
                  <a:pt x="174" y="1997"/>
                  <a:pt x="190" y="1970"/>
                </a:cubicBezTo>
                <a:cubicBezTo>
                  <a:pt x="126" y="1689"/>
                  <a:pt x="479" y="1418"/>
                  <a:pt x="495" y="1320"/>
                </a:cubicBezTo>
                <a:cubicBezTo>
                  <a:pt x="541" y="1226"/>
                  <a:pt x="246" y="945"/>
                  <a:pt x="283" y="896"/>
                </a:cubicBezTo>
                <a:cubicBezTo>
                  <a:pt x="267" y="832"/>
                  <a:pt x="574" y="673"/>
                  <a:pt x="747" y="644"/>
                </a:cubicBezTo>
                <a:cubicBezTo>
                  <a:pt x="986" y="603"/>
                  <a:pt x="1089" y="712"/>
                  <a:pt x="1304" y="750"/>
                </a:cubicBezTo>
                <a:cubicBezTo>
                  <a:pt x="1504" y="750"/>
                  <a:pt x="1627" y="644"/>
                  <a:pt x="1795" y="644"/>
                </a:cubicBezTo>
                <a:cubicBezTo>
                  <a:pt x="1841" y="642"/>
                  <a:pt x="1866" y="655"/>
                  <a:pt x="1893" y="667"/>
                </a:cubicBezTo>
                <a:cubicBezTo>
                  <a:pt x="1937" y="687"/>
                  <a:pt x="1986" y="707"/>
                  <a:pt x="2140" y="670"/>
                </a:cubicBezTo>
                <a:cubicBezTo>
                  <a:pt x="2237" y="608"/>
                  <a:pt x="2181" y="393"/>
                  <a:pt x="2273" y="325"/>
                </a:cubicBezTo>
                <a:cubicBezTo>
                  <a:pt x="2498" y="228"/>
                  <a:pt x="2717" y="124"/>
                  <a:pt x="2936" y="20"/>
                </a:cubicBezTo>
                <a:cubicBezTo>
                  <a:pt x="3056" y="0"/>
                  <a:pt x="3042" y="75"/>
                  <a:pt x="3188" y="19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330</Words>
  <Application>Microsoft Office PowerPoint</Application>
  <PresentationFormat>Экран (16:9)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Perdita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Romanovich</dc:creator>
  <cp:lastModifiedBy>departament_inform</cp:lastModifiedBy>
  <cp:revision>381</cp:revision>
  <dcterms:modified xsi:type="dcterms:W3CDTF">2017-08-31T07:53:49Z</dcterms:modified>
</cp:coreProperties>
</file>